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6" r:id="rId2"/>
    <p:sldId id="257" r:id="rId3"/>
    <p:sldId id="269" r:id="rId4"/>
    <p:sldId id="258" r:id="rId5"/>
    <p:sldId id="259" r:id="rId6"/>
    <p:sldId id="260" r:id="rId7"/>
    <p:sldId id="270" r:id="rId8"/>
    <p:sldId id="261" r:id="rId9"/>
    <p:sldId id="263" r:id="rId10"/>
    <p:sldId id="276" r:id="rId11"/>
    <p:sldId id="265" r:id="rId12"/>
    <p:sldId id="266" r:id="rId13"/>
    <p:sldId id="267" r:id="rId14"/>
    <p:sldId id="268" r:id="rId15"/>
    <p:sldId id="274" r:id="rId16"/>
    <p:sldId id="272" r:id="rId17"/>
    <p:sldId id="275" r:id="rId18"/>
    <p:sldId id="278" r:id="rId19"/>
    <p:sldId id="271" r:id="rId20"/>
    <p:sldId id="277" r:id="rId2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545F"/>
    <a:srgbClr val="51A7F9"/>
    <a:srgbClr val="7FC2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456" autoAdjust="0"/>
    <p:restoredTop sz="94660"/>
  </p:normalViewPr>
  <p:slideViewPr>
    <p:cSldViewPr>
      <p:cViewPr varScale="1">
        <p:scale>
          <a:sx n="68" d="100"/>
          <a:sy n="68" d="100"/>
        </p:scale>
        <p:origin x="-76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BC5B0B8F-B19E-4280-B4A2-3307BF3BC85B}" type="datetimeFigureOut">
              <a:rPr lang="en-US" smtClean="0"/>
              <a:pPr/>
              <a:t>6/17/2015</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6103738E-2972-46E4-9400-444BD2E0389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22ADFDAF-99DB-48E9-80FC-62F49F5CF84F}" type="datetimeFigureOut">
              <a:rPr lang="en-US" smtClean="0"/>
              <a:pPr/>
              <a:t>6/17/2015</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B032B9A9-C7D0-4F91-84D8-C71D1537E98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noFill/>
        </p:spPr>
        <p:txBody>
          <a:bodyPr>
            <a:normAutofit/>
          </a:bodyPr>
          <a:lstStyle>
            <a:lvl1pPr>
              <a:defRPr sz="3600" b="1"/>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772400" cy="1752600"/>
          </a:xfrm>
          <a:noFill/>
        </p:spPr>
        <p:txBody>
          <a:bodyPr>
            <a:normAutofit/>
          </a:bodyPr>
          <a:lstStyle>
            <a:lvl1pPr marL="0" indent="0" algn="l">
              <a:buNone/>
              <a:defRPr sz="2400">
                <a:solidFill>
                  <a:srgbClr val="53545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C4E734E-12F7-419E-BB63-9499AA6A3D07}" type="datetime1">
              <a:rPr lang="en-US" smtClean="0"/>
              <a:pPr/>
              <a:t>6/17/2015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3DB1A5-1217-4422-B425-AB47FE35962D}" type="datetime1">
              <a:rPr lang="en-US" smtClean="0"/>
              <a:pPr/>
              <a:t>6/17/2015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934D8A-8D33-4014-A21A-7C1A011F0D15}" type="datetime1">
              <a:rPr lang="en-US" smtClean="0"/>
              <a:pPr/>
              <a:t>6/17/2015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274320" anchor="t">
            <a:normAutofit/>
          </a:bodyPr>
          <a:lstStyle>
            <a:lvl1pPr>
              <a:defRPr sz="3200" b="1"/>
            </a:lvl1pPr>
          </a:lstStyle>
          <a:p>
            <a:r>
              <a:rPr lang="en-US" dirty="0" smtClean="0"/>
              <a:t>Click to edit Master title style</a:t>
            </a:r>
            <a:endParaRPr lang="en-US" dirty="0"/>
          </a:p>
        </p:txBody>
      </p:sp>
      <p:sp>
        <p:nvSpPr>
          <p:cNvPr id="3" name="Content Placeholder 2"/>
          <p:cNvSpPr>
            <a:spLocks noGrp="1"/>
          </p:cNvSpPr>
          <p:nvPr>
            <p:ph idx="1"/>
          </p:nvPr>
        </p:nvSpPr>
        <p:spPr/>
        <p:txBody>
          <a:bodyPr lIns="274320">
            <a:normAutofit/>
          </a:bodyPr>
          <a:lstStyle>
            <a:lvl1pPr marL="223838" indent="-223838">
              <a:defRPr sz="2800"/>
            </a:lvl1pPr>
            <a:lvl2pPr marL="577850" indent="-285750">
              <a:defRPr sz="2400"/>
            </a:lvl2pPr>
            <a:lvl3pPr marL="741363" indent="-174625">
              <a:defRPr sz="2000"/>
            </a:lvl3pPr>
            <a:lvl4pPr marL="914400" indent="-165100">
              <a:defRPr sz="1800"/>
            </a:lvl4pPr>
            <a:lvl5pPr marL="1033463" indent="-117475">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AFC1AA6D-17B2-4578-946A-E6235DCCFE8B}" type="datetime1">
              <a:rPr lang="en-US" smtClean="0"/>
              <a:pPr/>
              <a:t>6/17/2015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C6140-AF04-466C-9077-E42FBF88B29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95C675-889A-47FF-AAD6-5E804C3076F6}" type="datetime1">
              <a:rPr lang="en-US" smtClean="0"/>
              <a:pPr/>
              <a:t>6/17/2015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057400"/>
            <a:ext cx="46482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057400"/>
            <a:ext cx="44958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305B053F-90FA-4893-BBB3-291F36B3E1BC}" type="datetime1">
              <a:rPr lang="en-US" smtClean="0"/>
              <a:pPr/>
              <a:t>6/17/2015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6D6DFE-08EC-4A11-8CCA-6DE05802A83A}" type="datetime1">
              <a:rPr lang="en-US" smtClean="0"/>
              <a:pPr/>
              <a:t>6/17/2015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1295400"/>
            <a:ext cx="9144000" cy="7620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BFA04F-05F8-4711-BBF4-0E5B96254A13}" type="datetime1">
              <a:rPr lang="en-US" smtClean="0"/>
              <a:pPr/>
              <a:t>6/17/2015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AE1EE4-24CB-4B8B-8A64-4B404B2DEBF0}" type="slidenum">
              <a:rPr lang="en-US" smtClean="0"/>
              <a:pPr/>
              <a:t>‹#›</a:t>
            </a:fld>
            <a:endParaRPr lang="en-US"/>
          </a:p>
        </p:txBody>
      </p:sp>
      <p:sp>
        <p:nvSpPr>
          <p:cNvPr id="6" name="Rectangle 5"/>
          <p:cNvSpPr/>
          <p:nvPr userDrawn="1"/>
        </p:nvSpPr>
        <p:spPr>
          <a:xfrm>
            <a:off x="0" y="2057400"/>
            <a:ext cx="9144000" cy="426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872381-EB5B-465D-8FFD-54FBF8D60A8C}" type="datetime1">
              <a:rPr lang="en-US" smtClean="0"/>
              <a:pPr/>
              <a:t>6/17/2015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AE1EE4-24CB-4B8B-8A64-4B404B2DEBF0}" type="slidenum">
              <a:rPr lang="en-US" smtClean="0"/>
              <a:pPr/>
              <a:t>‹#›</a:t>
            </a:fld>
            <a:endParaRPr lang="en-US"/>
          </a:p>
        </p:txBody>
      </p:sp>
      <p:sp>
        <p:nvSpPr>
          <p:cNvPr id="5" name="Rectangle 4"/>
          <p:cNvSpPr/>
          <p:nvPr userDrawn="1"/>
        </p:nvSpPr>
        <p:spPr>
          <a:xfrm>
            <a:off x="0" y="1295400"/>
            <a:ext cx="9144000" cy="502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8C4875-804E-42C0-AF39-479A26CBD321}" type="datetime1">
              <a:rPr lang="en-US" smtClean="0"/>
              <a:pPr/>
              <a:t>6/17/2015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1B3170-27FC-4BDD-AC18-6E75ED1AD16A}" type="datetime1">
              <a:rPr lang="en-US" smtClean="0"/>
              <a:pPr/>
              <a:t>6/17/2015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1A7F9"/>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295400"/>
            <a:ext cx="9144000" cy="762000"/>
          </a:xfrm>
          <a:prstGeom prst="rect">
            <a:avLst/>
          </a:prstGeom>
          <a:solidFill>
            <a:schemeClr val="bg1"/>
          </a:solidFill>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0" y="2057400"/>
            <a:ext cx="9144000" cy="4267200"/>
          </a:xfrm>
          <a:prstGeom prst="rect">
            <a:avLst/>
          </a:prstGeom>
          <a:solidFill>
            <a:schemeClr val="bg1"/>
          </a:solidFill>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BC5ACB-743A-49E8-87A1-DB5D3620C931}" type="datetime1">
              <a:rPr lang="en-US" smtClean="0"/>
              <a:pPr/>
              <a:t>6/17/2015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E1EE4-24CB-4B8B-8A64-4B404B2DEBF0}" type="slidenum">
              <a:rPr lang="en-US" smtClean="0"/>
              <a:pPr/>
              <a:t>‹#›</a:t>
            </a:fld>
            <a:endParaRPr lang="en-US" dirty="0"/>
          </a:p>
        </p:txBody>
      </p:sp>
      <p:pic>
        <p:nvPicPr>
          <p:cNvPr id="7" name="Picture 6" descr="IFAC logo.png"/>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160702" y="231213"/>
            <a:ext cx="2415078" cy="97368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2800" kern="1200">
          <a:solidFill>
            <a:srgbClr val="53545F"/>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amad@ieee.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IFAC Pilot Industry Committee</a:t>
            </a:r>
            <a:endParaRPr lang="en-US" dirty="0"/>
          </a:p>
        </p:txBody>
      </p:sp>
      <p:sp>
        <p:nvSpPr>
          <p:cNvPr id="3" name="Subtitle 2"/>
          <p:cNvSpPr>
            <a:spLocks noGrp="1"/>
          </p:cNvSpPr>
          <p:nvPr>
            <p:ph type="subTitle" idx="1"/>
          </p:nvPr>
        </p:nvSpPr>
        <p:spPr/>
        <p:txBody>
          <a:bodyPr/>
          <a:lstStyle/>
          <a:p>
            <a:r>
              <a:rPr lang="en-US" dirty="0" smtClean="0"/>
              <a:t>Committee Conference Call, </a:t>
            </a:r>
            <a:r>
              <a:rPr lang="en-US" dirty="0" smtClean="0"/>
              <a:t>17/18 </a:t>
            </a:r>
            <a:r>
              <a:rPr lang="en-US" dirty="0" smtClean="0"/>
              <a:t>June 2015</a:t>
            </a:r>
          </a:p>
          <a:p>
            <a:endParaRPr lang="en-US" dirty="0"/>
          </a:p>
          <a:p>
            <a:r>
              <a:rPr lang="en-US" dirty="0" smtClean="0"/>
              <a:t>Comments and questions to Tariq Samad (</a:t>
            </a:r>
            <a:r>
              <a:rPr lang="en-US" dirty="0" smtClean="0">
                <a:hlinkClick r:id="rId2"/>
              </a:rPr>
              <a:t>samad@ieee.org</a:t>
            </a:r>
            <a:r>
              <a:rPr lang="en-US" dirty="0" smtClean="0"/>
              <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Q3</a:t>
            </a:r>
            <a:endParaRPr lang="en-US" dirty="0"/>
          </a:p>
        </p:txBody>
      </p:sp>
      <p:sp>
        <p:nvSpPr>
          <p:cNvPr id="3" name="Content Placeholder 2"/>
          <p:cNvSpPr>
            <a:spLocks noGrp="1"/>
          </p:cNvSpPr>
          <p:nvPr>
            <p:ph idx="1"/>
          </p:nvPr>
        </p:nvSpPr>
        <p:spPr/>
        <p:txBody>
          <a:bodyPr/>
          <a:lstStyle/>
          <a:p>
            <a:r>
              <a:rPr lang="en-US" dirty="0" smtClean="0"/>
              <a:t>Other comments</a:t>
            </a:r>
          </a:p>
          <a:p>
            <a:pPr lvl="1"/>
            <a:r>
              <a:rPr lang="en-US" dirty="0" smtClean="0"/>
              <a:t>Thanks for the many comments received!  They are reproduced on the next pages, mostly verbatim—industry responses first, followed by academic ones.</a:t>
            </a:r>
            <a:endParaRPr lang="en-US"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6678751"/>
          </a:xfrm>
          <a:prstGeom prst="rect">
            <a:avLst/>
          </a:prstGeom>
          <a:solidFill>
            <a:schemeClr val="accent6">
              <a:lumMod val="20000"/>
              <a:lumOff val="80000"/>
            </a:schemeClr>
          </a:solidFill>
        </p:spPr>
        <p:txBody>
          <a:bodyPr wrap="square" lIns="0" rIns="0" rtlCol="0">
            <a:spAutoFit/>
          </a:bodyPr>
          <a:lstStyle/>
          <a:p>
            <a:pPr marL="511175" lvl="1" indent="-203200" defTabSz="514350">
              <a:spcBef>
                <a:spcPts val="600"/>
              </a:spcBef>
              <a:buSzPct val="75000"/>
              <a:buFontTx/>
              <a:buChar char="•"/>
            </a:pPr>
            <a:r>
              <a:rPr lang="en-US" sz="1400" dirty="0"/>
              <a:t>The control community needs to work on the communication skills </a:t>
            </a:r>
            <a:r>
              <a:rPr lang="en-US" sz="1400" dirty="0" smtClean="0"/>
              <a:t>with </a:t>
            </a:r>
            <a:r>
              <a:rPr lang="en-US" sz="1400" dirty="0"/>
              <a:t>industry and other research </a:t>
            </a:r>
            <a:r>
              <a:rPr lang="en-US" sz="1400" dirty="0" smtClean="0"/>
              <a:t>communities. </a:t>
            </a:r>
            <a:r>
              <a:rPr lang="en-US" sz="1400" dirty="0"/>
              <a:t>Because of communication, manager from industry will ask other field (power system for example) to develop control algorithms rather than ask the control community. Researchers from control community who are today at the </a:t>
            </a:r>
            <a:r>
              <a:rPr lang="en-US" sz="1400" dirty="0" smtClean="0"/>
              <a:t>heart </a:t>
            </a:r>
            <a:r>
              <a:rPr lang="en-US" sz="1400" dirty="0"/>
              <a:t>of a new era should work more on specific physical problems in order to make themselves credible for industry compared to other fields. The control community will have to develop interactions with others fields by cross research topics</a:t>
            </a:r>
            <a:r>
              <a:rPr lang="en-US" sz="1400" dirty="0" smtClean="0"/>
              <a:t>.  </a:t>
            </a:r>
            <a:r>
              <a:rPr lang="en-US" sz="1400" i="1" dirty="0" smtClean="0"/>
              <a:t>Industry</a:t>
            </a:r>
            <a:endParaRPr lang="en-US" sz="1400" dirty="0" smtClean="0"/>
          </a:p>
          <a:p>
            <a:pPr marL="511175" lvl="1" indent="-203200" defTabSz="514350">
              <a:spcBef>
                <a:spcPts val="600"/>
              </a:spcBef>
              <a:buSzPct val="75000"/>
              <a:buFontTx/>
              <a:buChar char="•"/>
            </a:pPr>
            <a:r>
              <a:rPr lang="en-US" sz="1400" dirty="0" smtClean="0">
                <a:solidFill>
                  <a:srgbClr val="0070C0"/>
                </a:solidFill>
              </a:rPr>
              <a:t>I think the committee can help by first setting up guidelines on how to define expectations early in a industry/academia collaboration.  The definition of appropriate funding models will also be of mutual benefit.  </a:t>
            </a:r>
            <a:r>
              <a:rPr lang="en-US" sz="1400" i="1" dirty="0" smtClean="0">
                <a:solidFill>
                  <a:srgbClr val="0070C0"/>
                </a:solidFill>
              </a:rPr>
              <a:t>Industry</a:t>
            </a:r>
            <a:endParaRPr lang="en-US" sz="1400" dirty="0" smtClean="0">
              <a:solidFill>
                <a:srgbClr val="0070C0"/>
              </a:solidFill>
            </a:endParaRPr>
          </a:p>
          <a:p>
            <a:pPr marL="511175" lvl="1" indent="-203200" defTabSz="514350">
              <a:spcBef>
                <a:spcPts val="600"/>
              </a:spcBef>
              <a:buSzPct val="75000"/>
              <a:buFontTx/>
              <a:buChar char="•"/>
            </a:pPr>
            <a:r>
              <a:rPr lang="en-US" sz="1400" dirty="0"/>
              <a:t>Challenge:  Protect IP for pure control based technologies</a:t>
            </a:r>
            <a:r>
              <a:rPr lang="en-US" sz="1400" dirty="0" smtClean="0"/>
              <a:t> .  </a:t>
            </a:r>
            <a:r>
              <a:rPr lang="en-US" sz="1400" i="1" dirty="0" smtClean="0"/>
              <a:t>Industry</a:t>
            </a:r>
            <a:endParaRPr lang="en-US" sz="1400" dirty="0" smtClean="0"/>
          </a:p>
          <a:p>
            <a:pPr marL="511175" lvl="1" indent="-203200" defTabSz="514350">
              <a:spcBef>
                <a:spcPts val="600"/>
              </a:spcBef>
              <a:buSzPct val="75000"/>
              <a:buFontTx/>
              <a:buChar char="•"/>
            </a:pPr>
            <a:r>
              <a:rPr lang="en-US" sz="1400" dirty="0" smtClean="0">
                <a:solidFill>
                  <a:srgbClr val="0070C0"/>
                </a:solidFill>
              </a:rPr>
              <a:t>Challenge</a:t>
            </a:r>
            <a:r>
              <a:rPr lang="en-US" sz="1400" dirty="0">
                <a:solidFill>
                  <a:srgbClr val="0070C0"/>
                </a:solidFill>
              </a:rPr>
              <a:t>:  Advanced control technologies commissioning without specialized </a:t>
            </a:r>
            <a:r>
              <a:rPr lang="en-US" sz="1400" dirty="0" smtClean="0">
                <a:solidFill>
                  <a:srgbClr val="0070C0"/>
                </a:solidFill>
              </a:rPr>
              <a:t>staff.  </a:t>
            </a:r>
            <a:r>
              <a:rPr lang="en-US" sz="1400" i="1" dirty="0" smtClean="0">
                <a:solidFill>
                  <a:srgbClr val="0070C0"/>
                </a:solidFill>
              </a:rPr>
              <a:t>Industry</a:t>
            </a:r>
            <a:endParaRPr lang="en-US" sz="1400" dirty="0" smtClean="0">
              <a:solidFill>
                <a:srgbClr val="0070C0"/>
              </a:solidFill>
            </a:endParaRPr>
          </a:p>
          <a:p>
            <a:pPr marL="511175" lvl="1" indent="-203200" defTabSz="514350">
              <a:spcBef>
                <a:spcPts val="600"/>
              </a:spcBef>
              <a:buSzPct val="75000"/>
              <a:buFontTx/>
              <a:buChar char="•"/>
            </a:pPr>
            <a:r>
              <a:rPr lang="en-US" sz="1400" dirty="0"/>
              <a:t>Area of focus:  Control as enabling technology in many fields; analysis of its contribution in complex </a:t>
            </a:r>
            <a:r>
              <a:rPr lang="en-US" sz="1400" dirty="0" smtClean="0"/>
              <a:t>systems.  </a:t>
            </a:r>
            <a:r>
              <a:rPr lang="en-US" sz="1400" i="1" dirty="0" smtClean="0"/>
              <a:t>Industry</a:t>
            </a:r>
            <a:endParaRPr lang="en-US" sz="1400" dirty="0" smtClean="0"/>
          </a:p>
          <a:p>
            <a:pPr marL="511175" lvl="1" indent="-203200" defTabSz="514350">
              <a:spcBef>
                <a:spcPts val="600"/>
              </a:spcBef>
              <a:buSzPct val="75000"/>
              <a:buFontTx/>
              <a:buChar char="•"/>
            </a:pPr>
            <a:r>
              <a:rPr lang="en-US" sz="1400" dirty="0">
                <a:solidFill>
                  <a:srgbClr val="0070C0"/>
                </a:solidFill>
              </a:rPr>
              <a:t>Sometimes Industry does not need complex and very new solutions but already-existing simple </a:t>
            </a:r>
            <a:r>
              <a:rPr lang="en-US" sz="1400" dirty="0" smtClean="0">
                <a:solidFill>
                  <a:srgbClr val="0070C0"/>
                </a:solidFill>
              </a:rPr>
              <a:t>algorithms/techniques</a:t>
            </a:r>
            <a:r>
              <a:rPr lang="en-US" sz="1400" dirty="0">
                <a:solidFill>
                  <a:srgbClr val="0070C0"/>
                </a:solidFill>
              </a:rPr>
              <a:t>. But Academia is not interested </a:t>
            </a:r>
            <a:r>
              <a:rPr lang="en-US" sz="1400" dirty="0" smtClean="0">
                <a:solidFill>
                  <a:srgbClr val="0070C0"/>
                </a:solidFill>
              </a:rPr>
              <a:t>in simple </a:t>
            </a:r>
            <a:r>
              <a:rPr lang="en-US" sz="1400" dirty="0">
                <a:solidFill>
                  <a:srgbClr val="0070C0"/>
                </a:solidFill>
              </a:rPr>
              <a:t>solutions as they are not relevant for scientific papers/conferences. More publications on industrial applications (e.g. CEP) would be welcome</a:t>
            </a:r>
            <a:r>
              <a:rPr lang="en-US" sz="1400" dirty="0" smtClean="0">
                <a:solidFill>
                  <a:srgbClr val="0070C0"/>
                </a:solidFill>
              </a:rPr>
              <a:t>.  </a:t>
            </a:r>
            <a:r>
              <a:rPr lang="en-US" sz="1400" i="1" dirty="0" smtClean="0">
                <a:solidFill>
                  <a:srgbClr val="0070C0"/>
                </a:solidFill>
              </a:rPr>
              <a:t>Industry</a:t>
            </a:r>
            <a:endParaRPr lang="en-US" sz="1400" dirty="0" smtClean="0">
              <a:solidFill>
                <a:srgbClr val="0070C0"/>
              </a:solidFill>
            </a:endParaRPr>
          </a:p>
          <a:p>
            <a:pPr marL="511175" lvl="1" indent="-203200" defTabSz="514350">
              <a:spcBef>
                <a:spcPts val="600"/>
              </a:spcBef>
              <a:buSzPct val="75000"/>
              <a:buFontTx/>
              <a:buChar char="•"/>
            </a:pPr>
            <a:r>
              <a:rPr lang="en-US" sz="1400" dirty="0"/>
              <a:t>Area of focus #1:  Related to the aforementioned point: lobbying the Universities and Research Establishments for promoting/supporting and rewarding collaborations with Industry.</a:t>
            </a:r>
            <a:r>
              <a:rPr lang="en-US" sz="1400" dirty="0" smtClean="0"/>
              <a:t>   </a:t>
            </a:r>
            <a:r>
              <a:rPr lang="en-US" sz="1400" i="1" dirty="0" smtClean="0"/>
              <a:t>Industry</a:t>
            </a:r>
            <a:endParaRPr lang="en-US" sz="1400" dirty="0" smtClean="0"/>
          </a:p>
          <a:p>
            <a:pPr marL="511175" lvl="1" indent="-203200" defTabSz="514350">
              <a:spcBef>
                <a:spcPts val="600"/>
              </a:spcBef>
              <a:buSzPct val="75000"/>
              <a:buFontTx/>
              <a:buChar char="•"/>
            </a:pPr>
            <a:r>
              <a:rPr lang="en-US" sz="1400" dirty="0" smtClean="0">
                <a:solidFill>
                  <a:srgbClr val="0070C0"/>
                </a:solidFill>
              </a:rPr>
              <a:t>Area </a:t>
            </a:r>
            <a:r>
              <a:rPr lang="en-US" sz="1400" dirty="0">
                <a:solidFill>
                  <a:srgbClr val="0070C0"/>
                </a:solidFill>
              </a:rPr>
              <a:t>of focus #2: Writing books, or papers, or invited sessions… on industrial constraints to be taken into account for bridging the gap between theory and applications</a:t>
            </a:r>
            <a:r>
              <a:rPr lang="en-US" sz="1400" dirty="0" smtClean="0">
                <a:solidFill>
                  <a:srgbClr val="0070C0"/>
                </a:solidFill>
              </a:rPr>
              <a:t>   </a:t>
            </a:r>
            <a:r>
              <a:rPr lang="en-US" sz="1400" i="1" dirty="0" smtClean="0">
                <a:solidFill>
                  <a:srgbClr val="0070C0"/>
                </a:solidFill>
              </a:rPr>
              <a:t>Industry</a:t>
            </a:r>
            <a:endParaRPr lang="en-US" sz="1400" dirty="0" smtClean="0">
              <a:solidFill>
                <a:srgbClr val="0070C0"/>
              </a:solidFill>
            </a:endParaRPr>
          </a:p>
          <a:p>
            <a:pPr marL="511175" lvl="1" indent="-203200" defTabSz="514350">
              <a:spcBef>
                <a:spcPts val="600"/>
              </a:spcBef>
              <a:buSzPct val="75000"/>
              <a:buFontTx/>
              <a:buChar char="•"/>
            </a:pPr>
            <a:r>
              <a:rPr lang="en-US" sz="1400" dirty="0" smtClean="0"/>
              <a:t>Area </a:t>
            </a:r>
            <a:r>
              <a:rPr lang="en-US" sz="1400" dirty="0"/>
              <a:t>of focus #3: To widely spread industrial benchmarks (e.g. aircraft model and dedicated control or fault detection issues), e.g. during conferences, associated with competition, awards, etc</a:t>
            </a:r>
            <a:r>
              <a:rPr lang="en-US" sz="1400" dirty="0" smtClean="0"/>
              <a:t>…  </a:t>
            </a:r>
            <a:r>
              <a:rPr lang="en-US" sz="1400" i="1" dirty="0" smtClean="0"/>
              <a:t>Industry</a:t>
            </a:r>
            <a:endParaRPr lang="en-US" sz="1400" dirty="0" smtClean="0"/>
          </a:p>
          <a:p>
            <a:pPr marL="511175" lvl="1" indent="-203200" defTabSz="514350">
              <a:spcBef>
                <a:spcPts val="600"/>
              </a:spcBef>
              <a:buSzPct val="75000"/>
              <a:buFontTx/>
              <a:buChar char="•"/>
            </a:pPr>
            <a:r>
              <a:rPr lang="en-US" sz="1400" dirty="0">
                <a:solidFill>
                  <a:srgbClr val="0070C0"/>
                </a:solidFill>
              </a:rPr>
              <a:t>Embedding control into automation. Control Engineers need to understand the application and (!) the automation system (Software, Communication, Data storage, Engineering, …). Widen the focus from “only” control algorithm </a:t>
            </a:r>
            <a:r>
              <a:rPr lang="en-US" sz="1400" dirty="0" smtClean="0">
                <a:solidFill>
                  <a:srgbClr val="0070C0"/>
                </a:solidFill>
              </a:rPr>
              <a:t>design.  </a:t>
            </a:r>
            <a:r>
              <a:rPr lang="en-US" sz="1400" i="1" dirty="0" smtClean="0">
                <a:solidFill>
                  <a:srgbClr val="0070C0"/>
                </a:solidFill>
              </a:rPr>
              <a:t>Industry</a:t>
            </a:r>
            <a:endParaRPr lang="en-US" sz="1400" dirty="0" smtClean="0">
              <a:solidFill>
                <a:srgbClr val="0070C0"/>
              </a:solidFill>
            </a:endParaRPr>
          </a:p>
          <a:p>
            <a:pPr marL="511175" lvl="1" indent="-203200" defTabSz="514350">
              <a:spcBef>
                <a:spcPts val="600"/>
              </a:spcBef>
              <a:buSzPct val="75000"/>
              <a:buFontTx/>
              <a:buChar char="•"/>
            </a:pPr>
            <a:r>
              <a:rPr lang="en-US" sz="1400" dirty="0"/>
              <a:t>Increasing decoupling of academic research and industrial needs (the world has no shortage on control algorithms but on proper application</a:t>
            </a:r>
            <a:r>
              <a:rPr lang="en-US" sz="1400" dirty="0" smtClean="0"/>
              <a:t>).  </a:t>
            </a:r>
            <a:r>
              <a:rPr lang="en-US" sz="1400" i="1" dirty="0" smtClean="0"/>
              <a:t>Industry</a:t>
            </a:r>
            <a:endParaRPr lang="en-US" sz="1400" dirty="0" smtClean="0"/>
          </a:p>
        </p:txBody>
      </p:sp>
      <p:sp>
        <p:nvSpPr>
          <p:cNvPr id="3" name="Slide Number Placeholder 2"/>
          <p:cNvSpPr>
            <a:spLocks noGrp="1"/>
          </p:cNvSpPr>
          <p:nvPr>
            <p:ph type="sldNum" sz="quarter" idx="12"/>
          </p:nvPr>
        </p:nvSpPr>
        <p:spPr/>
        <p:txBody>
          <a:bodyPr/>
          <a:lstStyle/>
          <a:p>
            <a:fld id="{50AE1EE4-24CB-4B8B-8A64-4B404B2DEBF0}"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260187"/>
            <a:ext cx="8839200" cy="5432256"/>
          </a:xfrm>
          <a:prstGeom prst="rect">
            <a:avLst/>
          </a:prstGeom>
          <a:solidFill>
            <a:schemeClr val="accent6">
              <a:lumMod val="20000"/>
              <a:lumOff val="80000"/>
            </a:schemeClr>
          </a:solidFill>
        </p:spPr>
        <p:txBody>
          <a:bodyPr wrap="square" lIns="0" rIns="0" rtlCol="0">
            <a:spAutoFit/>
          </a:bodyPr>
          <a:lstStyle/>
          <a:p>
            <a:pPr marL="511175" lvl="1" indent="-203200" defTabSz="514350">
              <a:spcBef>
                <a:spcPts val="600"/>
              </a:spcBef>
              <a:buSzPct val="75000"/>
              <a:buFontTx/>
              <a:buChar char="•"/>
            </a:pPr>
            <a:r>
              <a:rPr lang="en-US" sz="1400" dirty="0" smtClean="0">
                <a:solidFill>
                  <a:srgbClr val="0070C0"/>
                </a:solidFill>
              </a:rPr>
              <a:t>Relation of Control Engineering to hot industry topics (</a:t>
            </a:r>
            <a:r>
              <a:rPr lang="en-US" sz="1400" dirty="0" err="1" smtClean="0">
                <a:solidFill>
                  <a:srgbClr val="0070C0"/>
                </a:solidFill>
              </a:rPr>
              <a:t>Industrie</a:t>
            </a:r>
            <a:r>
              <a:rPr lang="en-US" sz="1400" dirty="0" smtClean="0">
                <a:solidFill>
                  <a:srgbClr val="0070C0"/>
                </a:solidFill>
              </a:rPr>
              <a:t> 4.0 / Industrial Internet; Cyber Security; Modular Automation; Many Core Automation Hardware; Change of other Automation Paradigms; Low Cost Sensors; …).  </a:t>
            </a:r>
            <a:r>
              <a:rPr lang="en-US" sz="1400" i="1" dirty="0" smtClean="0">
                <a:solidFill>
                  <a:srgbClr val="0070C0"/>
                </a:solidFill>
              </a:rPr>
              <a:t>Industry</a:t>
            </a:r>
            <a:endParaRPr lang="en-US" sz="1400" dirty="0" smtClean="0">
              <a:solidFill>
                <a:srgbClr val="0070C0"/>
              </a:solidFill>
            </a:endParaRPr>
          </a:p>
          <a:p>
            <a:pPr marL="511175" lvl="1" indent="-203200" defTabSz="514350">
              <a:spcBef>
                <a:spcPts val="600"/>
              </a:spcBef>
              <a:buSzPct val="75000"/>
              <a:buFontTx/>
              <a:buChar char="•"/>
            </a:pPr>
            <a:r>
              <a:rPr lang="en-US" sz="1400" dirty="0" smtClean="0"/>
              <a:t>Regarding </a:t>
            </a:r>
            <a:r>
              <a:rPr lang="en-US" sz="1400" dirty="0"/>
              <a:t>Q 2 h (Control students):  I guess that the primary focus for Undergrad students is to learn the concepts etc. Realistic industry problems usually also require significant focus on peripheral issues such as: handling exceptions, outliers, inability/difficulty to obtain a plant model, resilience, maintainability (often by trade staff), integration, testing/commissioning regimes etc. I can understand how this could detract from the core syllabus. It is probably the academic control community that has less excuse</a:t>
            </a:r>
            <a:r>
              <a:rPr lang="en-US" sz="1400" dirty="0" smtClean="0"/>
              <a:t>.  </a:t>
            </a:r>
            <a:r>
              <a:rPr lang="en-US" sz="1400" i="1" dirty="0" smtClean="0"/>
              <a:t>Industry</a:t>
            </a:r>
            <a:endParaRPr lang="en-US" sz="1400" dirty="0" smtClean="0"/>
          </a:p>
          <a:p>
            <a:pPr marL="511175" lvl="1" indent="-203200" defTabSz="514350">
              <a:spcBef>
                <a:spcPts val="600"/>
              </a:spcBef>
              <a:buSzPct val="75000"/>
              <a:buFontTx/>
              <a:buChar char="•"/>
            </a:pPr>
            <a:r>
              <a:rPr lang="en-US" sz="1400" dirty="0">
                <a:solidFill>
                  <a:srgbClr val="0070C0"/>
                </a:solidFill>
              </a:rPr>
              <a:t>Suggested focus for committee:  “Investigate practical ways in which the academic/research value of the Problem Definition phase can be increased"….  It is not uncommon (particularly with ‘intelligent control’) for researchers to start with the toolkit/’solution’ and try to find a problem/application. A significant portion of research in the field is not based on “Industry realistic” problem definitions. Industry people won’t write the problem definition because: 1) Most are unable to define it in the required academic language, 2) They usually won’t see value in any activity that doesn’t have a clear link to industry benefit. Academics won’t write it because: 1) It requires significant effort and </a:t>
            </a:r>
            <a:r>
              <a:rPr lang="en-US" sz="1400" dirty="0" err="1">
                <a:solidFill>
                  <a:srgbClr val="0070C0"/>
                </a:solidFill>
              </a:rPr>
              <a:t>liason</a:t>
            </a:r>
            <a:r>
              <a:rPr lang="en-US" sz="1400" dirty="0">
                <a:solidFill>
                  <a:srgbClr val="0070C0"/>
                </a:solidFill>
              </a:rPr>
              <a:t> for which there is currently no academic/research value in the output itself (</a:t>
            </a:r>
            <a:r>
              <a:rPr lang="en-US" sz="1400" dirty="0" err="1">
                <a:solidFill>
                  <a:srgbClr val="0070C0"/>
                </a:solidFill>
              </a:rPr>
              <a:t>ie</a:t>
            </a:r>
            <a:r>
              <a:rPr lang="en-US" sz="1400" dirty="0">
                <a:solidFill>
                  <a:srgbClr val="0070C0"/>
                </a:solidFill>
              </a:rPr>
              <a:t> the research value is only </a:t>
            </a:r>
            <a:r>
              <a:rPr lang="en-US" sz="1400" dirty="0" err="1">
                <a:solidFill>
                  <a:srgbClr val="0070C0"/>
                </a:solidFill>
              </a:rPr>
              <a:t>realised</a:t>
            </a:r>
            <a:r>
              <a:rPr lang="en-US" sz="1400" dirty="0">
                <a:solidFill>
                  <a:srgbClr val="0070C0"/>
                </a:solidFill>
              </a:rPr>
              <a:t> once it is published with an accompanying solution), 2) The effort per paper may go up because all of the ‘mess’ such as exceptions, outliers, signal quality, … needs to be dealt with and will usually make the application of their toolset more complicated. 3) Points 1 and 2 may also be seen by academics as reducing their productivity/publication-yield. Hence, because many papers are written against superficial (or non-realistic) problem definitions, it is not surprising that there is limited uptake by industry</a:t>
            </a:r>
            <a:r>
              <a:rPr lang="en-US" sz="1400" dirty="0" smtClean="0">
                <a:solidFill>
                  <a:srgbClr val="0070C0"/>
                </a:solidFill>
              </a:rPr>
              <a:t>.  </a:t>
            </a:r>
            <a:r>
              <a:rPr lang="en-US" sz="1400" i="1" dirty="0" smtClean="0">
                <a:solidFill>
                  <a:srgbClr val="0070C0"/>
                </a:solidFill>
              </a:rPr>
              <a:t>Industry</a:t>
            </a:r>
            <a:endParaRPr lang="en-US" sz="1400" dirty="0" smtClean="0">
              <a:solidFill>
                <a:srgbClr val="0070C0"/>
              </a:solidFill>
            </a:endParaRPr>
          </a:p>
          <a:p>
            <a:pPr marL="511175" lvl="1" indent="-203200" defTabSz="514350">
              <a:spcBef>
                <a:spcPts val="600"/>
              </a:spcBef>
              <a:buSzPct val="75000"/>
              <a:buFontTx/>
              <a:buChar char="•"/>
            </a:pPr>
            <a:r>
              <a:rPr lang="en-US" sz="1400" dirty="0"/>
              <a:t>There are important needs in global optimization problems. </a:t>
            </a:r>
            <a:r>
              <a:rPr lang="en-US" sz="1400" dirty="0" smtClean="0"/>
              <a:t>   </a:t>
            </a:r>
            <a:r>
              <a:rPr lang="en-US" sz="1400" i="1" dirty="0" smtClean="0"/>
              <a:t>Industry</a:t>
            </a:r>
            <a:endParaRPr lang="en-US" sz="1400" dirty="0" smtClean="0"/>
          </a:p>
          <a:p>
            <a:pPr marL="511175" lvl="1" indent="-203200" defTabSz="514350">
              <a:spcBef>
                <a:spcPts val="600"/>
              </a:spcBef>
              <a:buSzPct val="75000"/>
              <a:buFontTx/>
              <a:buChar char="•"/>
            </a:pPr>
            <a:r>
              <a:rPr lang="en-US" sz="1400" dirty="0" smtClean="0">
                <a:solidFill>
                  <a:srgbClr val="0070C0"/>
                </a:solidFill>
              </a:rPr>
              <a:t>Data </a:t>
            </a:r>
            <a:r>
              <a:rPr lang="en-US" sz="1400" dirty="0">
                <a:solidFill>
                  <a:srgbClr val="0070C0"/>
                </a:solidFill>
              </a:rPr>
              <a:t>reconciliation is very poorly addressed by academic community</a:t>
            </a:r>
            <a:r>
              <a:rPr lang="en-US" sz="1400" dirty="0" smtClean="0">
                <a:solidFill>
                  <a:srgbClr val="0070C0"/>
                </a:solidFill>
              </a:rPr>
              <a:t>.  </a:t>
            </a:r>
            <a:r>
              <a:rPr lang="en-US" sz="1400" i="1" dirty="0" smtClean="0">
                <a:solidFill>
                  <a:srgbClr val="0070C0"/>
                </a:solidFill>
              </a:rPr>
              <a:t>Industry</a:t>
            </a:r>
            <a:endParaRPr lang="en-US" sz="1400" dirty="0" smtClean="0">
              <a:solidFill>
                <a:srgbClr val="0070C0"/>
              </a:solidFill>
            </a:endParaRPr>
          </a:p>
          <a:p>
            <a:pPr marL="511175" lvl="1" indent="-203200" defTabSz="514350">
              <a:spcBef>
                <a:spcPts val="600"/>
              </a:spcBef>
              <a:buSzPct val="75000"/>
              <a:buFontTx/>
              <a:buChar char="•"/>
            </a:pPr>
            <a:endParaRPr lang="en-US" sz="1400" dirty="0" smtClean="0">
              <a:solidFill>
                <a:srgbClr val="0070C0"/>
              </a:solidFill>
            </a:endParaRPr>
          </a:p>
        </p:txBody>
      </p:sp>
      <p:sp>
        <p:nvSpPr>
          <p:cNvPr id="3" name="Slide Number Placeholder 2"/>
          <p:cNvSpPr>
            <a:spLocks noGrp="1"/>
          </p:cNvSpPr>
          <p:nvPr>
            <p:ph type="sldNum" sz="quarter" idx="12"/>
          </p:nvPr>
        </p:nvSpPr>
        <p:spPr/>
        <p:txBody>
          <a:bodyPr/>
          <a:lstStyle/>
          <a:p>
            <a:fld id="{50AE1EE4-24CB-4B8B-8A64-4B404B2DEBF0}"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626269"/>
            <a:ext cx="8839200" cy="6155531"/>
          </a:xfrm>
          <a:prstGeom prst="rect">
            <a:avLst/>
          </a:prstGeom>
          <a:solidFill>
            <a:schemeClr val="accent6">
              <a:lumMod val="20000"/>
              <a:lumOff val="80000"/>
            </a:schemeClr>
          </a:solidFill>
        </p:spPr>
        <p:txBody>
          <a:bodyPr wrap="square" lIns="0" rIns="0" rtlCol="0">
            <a:spAutoFit/>
          </a:bodyPr>
          <a:lstStyle/>
          <a:p>
            <a:pPr marL="511175" lvl="1" indent="-203200" defTabSz="514350">
              <a:spcBef>
                <a:spcPts val="600"/>
              </a:spcBef>
              <a:buSzPct val="75000"/>
              <a:buFontTx/>
              <a:buChar char="•"/>
            </a:pPr>
            <a:r>
              <a:rPr lang="en-US" sz="1400" dirty="0"/>
              <a:t>In my opinion some effort should be put in the following directions:</a:t>
            </a:r>
            <a:br>
              <a:rPr lang="en-US" sz="1400" dirty="0"/>
            </a:br>
            <a:r>
              <a:rPr lang="en-US" sz="1400" dirty="0"/>
              <a:t>1.  Understanding the industrial problematic, with special emphasis on boundary conditions (implementation constraints, here sample data systems can be useful)</a:t>
            </a:r>
            <a:br>
              <a:rPr lang="en-US" sz="1400" dirty="0"/>
            </a:br>
            <a:r>
              <a:rPr lang="en-US" sz="1400" dirty="0"/>
              <a:t>2.  Development of user-friendly solutions</a:t>
            </a:r>
            <a:br>
              <a:rPr lang="en-US" sz="1400" dirty="0"/>
            </a:br>
            <a:r>
              <a:rPr lang="en-US" sz="1400" dirty="0"/>
              <a:t>3.  Better presentation of the impact (potential and effective results)</a:t>
            </a:r>
            <a:br>
              <a:rPr lang="en-US" sz="1400" dirty="0"/>
            </a:br>
            <a:r>
              <a:rPr lang="en-US" sz="1400" dirty="0"/>
              <a:t>The means to achieve such objectives are:</a:t>
            </a:r>
            <a:br>
              <a:rPr lang="en-US" sz="1400" dirty="0"/>
            </a:br>
            <a:r>
              <a:rPr lang="en-US" sz="1400" dirty="0"/>
              <a:t>1.  Augmenting current teaching control workshops with industrial lectures</a:t>
            </a:r>
            <a:br>
              <a:rPr lang="en-US" sz="1400" dirty="0"/>
            </a:br>
            <a:r>
              <a:rPr lang="en-US" sz="1400" dirty="0"/>
              <a:t>2.  Promoting special issues with mixed industrial/academic editorship in  IFAC affiliated journals</a:t>
            </a:r>
            <a:br>
              <a:rPr lang="en-US" sz="1400" dirty="0"/>
            </a:br>
            <a:r>
              <a:rPr lang="en-US" sz="1400" dirty="0"/>
              <a:t>3.  Promoting the organization of special sessions, round table and tutorial sessions in IFAC sponsored events</a:t>
            </a:r>
            <a:br>
              <a:rPr lang="en-US" sz="1400" dirty="0"/>
            </a:br>
            <a:r>
              <a:rPr lang="en-US" sz="1400" dirty="0"/>
              <a:t>4.  Organize </a:t>
            </a:r>
            <a:r>
              <a:rPr lang="en-US" sz="1400" dirty="0" smtClean="0"/>
              <a:t>periodic symposia within </a:t>
            </a:r>
            <a:r>
              <a:rPr lang="en-US" sz="1400" dirty="0"/>
              <a:t>the control community (yearly, biyearly) to assess present status and determine future research directions.  </a:t>
            </a:r>
            <a:r>
              <a:rPr lang="en-US" sz="1400" dirty="0" smtClean="0"/>
              <a:t>This is </a:t>
            </a:r>
            <a:r>
              <a:rPr lang="en-US" sz="1400" dirty="0"/>
              <a:t>successfully done in the computer science community.  Of course the control technology will not change as fast so a less frequent event can be established.</a:t>
            </a:r>
            <a:r>
              <a:rPr lang="en-US" sz="1400" dirty="0" smtClean="0"/>
              <a:t>   </a:t>
            </a:r>
            <a:r>
              <a:rPr lang="en-US" sz="1400" i="1" dirty="0" smtClean="0"/>
              <a:t>Industry</a:t>
            </a:r>
            <a:endParaRPr lang="en-US" sz="1400" dirty="0" smtClean="0"/>
          </a:p>
          <a:p>
            <a:pPr marL="511175" lvl="1" indent="-203200" defTabSz="514350">
              <a:spcBef>
                <a:spcPts val="600"/>
              </a:spcBef>
              <a:buSzPct val="75000"/>
              <a:buFontTx/>
              <a:buChar char="•"/>
            </a:pPr>
            <a:r>
              <a:rPr lang="en-US" sz="1400" dirty="0">
                <a:solidFill>
                  <a:srgbClr val="0070C0"/>
                </a:solidFill>
              </a:rPr>
              <a:t>Extra focus required on the people aspect: tools/techniques themselves are not the limiting factors anymore for adopting advanced control. The questionnaire above reflects this issue already: too much focus on what is offered compared to what is required.</a:t>
            </a:r>
            <a:r>
              <a:rPr lang="en-US" sz="1400" dirty="0" smtClean="0">
                <a:solidFill>
                  <a:srgbClr val="0070C0"/>
                </a:solidFill>
              </a:rPr>
              <a:t>   </a:t>
            </a:r>
            <a:r>
              <a:rPr lang="en-US" sz="1400" i="1" dirty="0" smtClean="0">
                <a:solidFill>
                  <a:srgbClr val="0070C0"/>
                </a:solidFill>
              </a:rPr>
              <a:t>Industry</a:t>
            </a:r>
            <a:endParaRPr lang="en-US" sz="1400" dirty="0" smtClean="0">
              <a:solidFill>
                <a:srgbClr val="0070C0"/>
              </a:solidFill>
            </a:endParaRPr>
          </a:p>
          <a:p>
            <a:pPr marL="511175" lvl="1" indent="-203200" defTabSz="514350">
              <a:spcBef>
                <a:spcPts val="600"/>
              </a:spcBef>
              <a:buSzPct val="75000"/>
              <a:buFontTx/>
              <a:buChar char="•"/>
            </a:pPr>
            <a:r>
              <a:rPr lang="en-US" sz="1400" dirty="0"/>
              <a:t>Industrial organization (lack of integration of different areas related to control issues) may be a common constraint to develop control solutions.</a:t>
            </a:r>
            <a:r>
              <a:rPr lang="en-US" sz="1400" dirty="0" smtClean="0"/>
              <a:t>   </a:t>
            </a:r>
            <a:r>
              <a:rPr lang="en-US" sz="1400" i="1" dirty="0" smtClean="0"/>
              <a:t>Academia</a:t>
            </a:r>
            <a:endParaRPr lang="en-US" sz="1400" dirty="0" smtClean="0"/>
          </a:p>
          <a:p>
            <a:pPr marL="511175" lvl="1" indent="-203200" defTabSz="514350">
              <a:spcBef>
                <a:spcPts val="600"/>
              </a:spcBef>
              <a:buSzPct val="75000"/>
              <a:buFontTx/>
              <a:buChar char="•"/>
            </a:pPr>
            <a:r>
              <a:rPr lang="en-US" sz="1400" dirty="0" smtClean="0">
                <a:solidFill>
                  <a:srgbClr val="0070C0"/>
                </a:solidFill>
              </a:rPr>
              <a:t>Usually it’s </a:t>
            </a:r>
            <a:r>
              <a:rPr lang="en-US" sz="1400" dirty="0">
                <a:solidFill>
                  <a:srgbClr val="0070C0"/>
                </a:solidFill>
              </a:rPr>
              <a:t>difficult to assess the economic impact of advanced control applications (too many disturbances </a:t>
            </a:r>
            <a:r>
              <a:rPr lang="en-US" sz="1400" dirty="0" smtClean="0">
                <a:solidFill>
                  <a:srgbClr val="0070C0"/>
                </a:solidFill>
              </a:rPr>
              <a:t>that are difficult </a:t>
            </a:r>
            <a:r>
              <a:rPr lang="en-US" sz="1400" dirty="0">
                <a:solidFill>
                  <a:srgbClr val="0070C0"/>
                </a:solidFill>
              </a:rPr>
              <a:t>to handle, poor maintenance of instrumentation and auxiliary equipments), especially in mineral processing plants.</a:t>
            </a:r>
            <a:r>
              <a:rPr lang="en-US" sz="1400" dirty="0" smtClean="0">
                <a:solidFill>
                  <a:srgbClr val="0070C0"/>
                </a:solidFill>
              </a:rPr>
              <a:t>  </a:t>
            </a:r>
            <a:r>
              <a:rPr lang="en-US" sz="1400" i="1" dirty="0" smtClean="0">
                <a:solidFill>
                  <a:srgbClr val="0070C0"/>
                </a:solidFill>
              </a:rPr>
              <a:t>Academia</a:t>
            </a:r>
            <a:endParaRPr lang="en-US" sz="1400" dirty="0" smtClean="0">
              <a:solidFill>
                <a:srgbClr val="0070C0"/>
              </a:solidFill>
            </a:endParaRPr>
          </a:p>
          <a:p>
            <a:pPr marL="511175" lvl="1" indent="-203200" defTabSz="514350">
              <a:spcBef>
                <a:spcPts val="600"/>
              </a:spcBef>
              <a:buSzPct val="75000"/>
              <a:buFontTx/>
              <a:buChar char="•"/>
            </a:pPr>
            <a:r>
              <a:rPr lang="en-US" sz="1400" dirty="0"/>
              <a:t>Advanced control is successful and appreciated in relevant industries.  Nonetheless it is not as successful as it could be.</a:t>
            </a:r>
            <a:r>
              <a:rPr lang="en-US" sz="1400" dirty="0" smtClean="0"/>
              <a:t>   </a:t>
            </a:r>
            <a:r>
              <a:rPr lang="en-US" sz="1400" i="1" dirty="0" smtClean="0"/>
              <a:t>Academia</a:t>
            </a:r>
            <a:endParaRPr lang="en-US" sz="1400" dirty="0" smtClean="0"/>
          </a:p>
          <a:p>
            <a:pPr marL="511175" lvl="1" indent="-203200" defTabSz="514350">
              <a:spcBef>
                <a:spcPts val="600"/>
              </a:spcBef>
              <a:buSzPct val="75000"/>
              <a:buFontTx/>
              <a:buChar char="•"/>
            </a:pPr>
            <a:r>
              <a:rPr lang="en-US" sz="1400" dirty="0" smtClean="0">
                <a:solidFill>
                  <a:srgbClr val="0070C0"/>
                </a:solidFill>
              </a:rPr>
              <a:t>Models </a:t>
            </a:r>
            <a:r>
              <a:rPr lang="en-US" sz="1400" dirty="0">
                <a:solidFill>
                  <a:srgbClr val="0070C0"/>
                </a:solidFill>
              </a:rPr>
              <a:t>for successful transfer of advanced control to industry and pick-up by industry.  Role of software vendors.</a:t>
            </a:r>
            <a:r>
              <a:rPr lang="en-US" sz="1400" dirty="0" smtClean="0">
                <a:solidFill>
                  <a:srgbClr val="0070C0"/>
                </a:solidFill>
              </a:rPr>
              <a:t>   </a:t>
            </a:r>
            <a:r>
              <a:rPr lang="en-US" sz="1400" i="1" dirty="0" smtClean="0">
                <a:solidFill>
                  <a:srgbClr val="0070C0"/>
                </a:solidFill>
              </a:rPr>
              <a:t>Academia</a:t>
            </a:r>
            <a:endParaRPr lang="en-US" sz="1400" dirty="0" smtClean="0">
              <a:solidFill>
                <a:srgbClr val="0070C0"/>
              </a:solidFill>
            </a:endParaRPr>
          </a:p>
          <a:p>
            <a:pPr marL="511175" lvl="1" indent="-203200" defTabSz="514350">
              <a:spcBef>
                <a:spcPts val="600"/>
              </a:spcBef>
              <a:buSzPct val="75000"/>
              <a:buFontTx/>
              <a:buChar char="•"/>
            </a:pPr>
            <a:r>
              <a:rPr lang="en-US" sz="1400" dirty="0" smtClean="0"/>
              <a:t>Which </a:t>
            </a:r>
            <a:r>
              <a:rPr lang="en-US" sz="1400" dirty="0"/>
              <a:t>fundamental industrially relevant problems are not </a:t>
            </a:r>
            <a:r>
              <a:rPr lang="en-US" sz="1400" dirty="0" smtClean="0"/>
              <a:t>addressed well enough by </a:t>
            </a:r>
            <a:r>
              <a:rPr lang="en-US" sz="1400" dirty="0"/>
              <a:t>the control </a:t>
            </a:r>
            <a:r>
              <a:rPr lang="en-US" sz="1400" dirty="0" smtClean="0"/>
              <a:t>community?   </a:t>
            </a:r>
            <a:r>
              <a:rPr lang="en-US" sz="1400" i="1" dirty="0" smtClean="0"/>
              <a:t>Academia</a:t>
            </a:r>
            <a:endParaRPr lang="en-US" sz="1400" dirty="0" smtClean="0"/>
          </a:p>
        </p:txBody>
      </p:sp>
      <p:sp>
        <p:nvSpPr>
          <p:cNvPr id="3" name="Slide Number Placeholder 2"/>
          <p:cNvSpPr>
            <a:spLocks noGrp="1"/>
          </p:cNvSpPr>
          <p:nvPr>
            <p:ph type="sldNum" sz="quarter" idx="12"/>
          </p:nvPr>
        </p:nvSpPr>
        <p:spPr/>
        <p:txBody>
          <a:bodyPr/>
          <a:lstStyle/>
          <a:p>
            <a:fld id="{50AE1EE4-24CB-4B8B-8A64-4B404B2DEBF0}"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917912"/>
            <a:ext cx="8839200" cy="5940088"/>
          </a:xfrm>
          <a:prstGeom prst="rect">
            <a:avLst/>
          </a:prstGeom>
          <a:solidFill>
            <a:schemeClr val="accent6">
              <a:lumMod val="20000"/>
              <a:lumOff val="80000"/>
            </a:schemeClr>
          </a:solidFill>
        </p:spPr>
        <p:txBody>
          <a:bodyPr wrap="square" lIns="0" rIns="0" rtlCol="0">
            <a:spAutoFit/>
          </a:bodyPr>
          <a:lstStyle/>
          <a:p>
            <a:pPr marL="511175" lvl="1" indent="-203200" defTabSz="514350">
              <a:spcBef>
                <a:spcPts val="600"/>
              </a:spcBef>
              <a:buSzPct val="75000"/>
              <a:buFontTx/>
              <a:buChar char="•"/>
            </a:pPr>
            <a:r>
              <a:rPr lang="en-US" sz="1400" dirty="0" smtClean="0">
                <a:solidFill>
                  <a:srgbClr val="0070C0"/>
                </a:solidFill>
              </a:rPr>
              <a:t>Different countries around the world have different practices and funding organizations to support industry-university collaboration. One approach would be to collect information about these and try to deduce features of ‘best practices’. An important issue in joint research is how to solve the IPR rights. Related to this issue is the right to publish results of the research.  </a:t>
            </a:r>
            <a:r>
              <a:rPr lang="en-US" sz="1400" i="1" dirty="0" smtClean="0">
                <a:solidFill>
                  <a:srgbClr val="0070C0"/>
                </a:solidFill>
              </a:rPr>
              <a:t>Academia</a:t>
            </a:r>
            <a:endParaRPr lang="en-US" sz="1400" dirty="0" smtClean="0">
              <a:solidFill>
                <a:srgbClr val="0070C0"/>
              </a:solidFill>
            </a:endParaRPr>
          </a:p>
          <a:p>
            <a:pPr marL="511175" lvl="1" indent="-203200" defTabSz="514350">
              <a:spcBef>
                <a:spcPts val="600"/>
              </a:spcBef>
              <a:buSzPct val="75000"/>
              <a:buFontTx/>
              <a:buChar char="•"/>
            </a:pPr>
            <a:r>
              <a:rPr lang="en-US" sz="1400" dirty="0" smtClean="0"/>
              <a:t>From </a:t>
            </a:r>
            <a:r>
              <a:rPr lang="en-US" sz="1400" dirty="0"/>
              <a:t>the academic side one should have proper respect of industry R&amp;D people. Then together you can start looking at the challenges on the industrial side gaining confidence on each other’s abilities. The problems for the academic side should be challenging enough for them to be interested in the collaboration.</a:t>
            </a:r>
            <a:r>
              <a:rPr lang="en-US" sz="1400" dirty="0" smtClean="0"/>
              <a:t>  </a:t>
            </a:r>
            <a:r>
              <a:rPr lang="en-US" sz="1400" i="1" dirty="0" smtClean="0"/>
              <a:t>Academia</a:t>
            </a:r>
            <a:endParaRPr lang="en-US" sz="1400" dirty="0" smtClean="0"/>
          </a:p>
          <a:p>
            <a:pPr marL="511175" lvl="1" indent="-203200" defTabSz="514350">
              <a:spcBef>
                <a:spcPts val="600"/>
              </a:spcBef>
              <a:buSzPct val="75000"/>
              <a:buFontTx/>
              <a:buChar char="•"/>
            </a:pPr>
            <a:r>
              <a:rPr lang="en-US" sz="1400" dirty="0">
                <a:solidFill>
                  <a:srgbClr val="0070C0"/>
                </a:solidFill>
              </a:rPr>
              <a:t>The issues that are to be discussed by IFAC Industrial Committee are very similar to those discussed in many IEEE societies and also in EUCA, which organizes ECC. </a:t>
            </a:r>
            <a:r>
              <a:rPr lang="en-US" sz="1400" dirty="0" smtClean="0">
                <a:solidFill>
                  <a:srgbClr val="0070C0"/>
                </a:solidFill>
              </a:rPr>
              <a:t>[Chinese professor] </a:t>
            </a:r>
            <a:r>
              <a:rPr lang="en-US" sz="1400" dirty="0">
                <a:solidFill>
                  <a:srgbClr val="0070C0"/>
                </a:solidFill>
              </a:rPr>
              <a:t>has told me of his experience of the Chinese Automatic Control community. He says that there is not enough interest in industry collaboration. One likely explanation for it is that means of communication between the two are weak</a:t>
            </a:r>
            <a:r>
              <a:rPr lang="en-US" sz="1400" dirty="0" smtClean="0">
                <a:solidFill>
                  <a:srgbClr val="0070C0"/>
                </a:solidFill>
              </a:rPr>
              <a:t>. . . . </a:t>
            </a:r>
            <a:r>
              <a:rPr lang="en-US" sz="1400" i="1" dirty="0" smtClean="0">
                <a:solidFill>
                  <a:srgbClr val="0070C0"/>
                </a:solidFill>
              </a:rPr>
              <a:t>Academia</a:t>
            </a:r>
            <a:endParaRPr lang="en-US" sz="1400" dirty="0" smtClean="0">
              <a:solidFill>
                <a:srgbClr val="0070C0"/>
              </a:solidFill>
            </a:endParaRPr>
          </a:p>
          <a:p>
            <a:pPr marL="511175" lvl="1" indent="-203200" defTabSz="514350">
              <a:spcBef>
                <a:spcPts val="600"/>
              </a:spcBef>
              <a:buSzPct val="75000"/>
              <a:buFontTx/>
              <a:buChar char="•"/>
            </a:pPr>
            <a:r>
              <a:rPr lang="en-US" sz="1400" dirty="0"/>
              <a:t>It would be great if the committee can help bridge the gap between industry and academy thru the conference, pilot projects, workshop/seminar. Taking process industry as an example, the gap is widening - Very few successful new control methodology like MPC have been introduced and widely used in industry in the past 2 decades. Until now, PID is still dominant in process industry. Industry needs academy doing more focused research on real industry problems instead of “math” problems. On the other hands, industry needs to work closely with the academy (and allocate reasonable amount of funding) and share the problems/data so researchers would be interested. </a:t>
            </a:r>
            <a:r>
              <a:rPr lang="en-US" sz="1400" dirty="0" smtClean="0"/>
              <a:t>  </a:t>
            </a:r>
            <a:r>
              <a:rPr lang="en-US" sz="1400" i="1" dirty="0" smtClean="0"/>
              <a:t>Academia</a:t>
            </a:r>
          </a:p>
          <a:p>
            <a:pPr marL="511175" lvl="1" indent="-203200" defTabSz="514350">
              <a:spcBef>
                <a:spcPts val="600"/>
              </a:spcBef>
              <a:buSzPct val="75000"/>
              <a:buFontTx/>
              <a:buChar char="•"/>
            </a:pPr>
            <a:r>
              <a:rPr lang="en-US" sz="1400" dirty="0" smtClean="0">
                <a:solidFill>
                  <a:srgbClr val="0070C0"/>
                </a:solidFill>
              </a:rPr>
              <a:t>Additional </a:t>
            </a:r>
            <a:r>
              <a:rPr lang="en-US" sz="1400" dirty="0">
                <a:solidFill>
                  <a:srgbClr val="0070C0"/>
                </a:solidFill>
              </a:rPr>
              <a:t>to control topics, I would add automation related questions, such as the use of smart sensors, autonomous systems, </a:t>
            </a:r>
            <a:r>
              <a:rPr lang="en-US" sz="1400" dirty="0" smtClean="0">
                <a:solidFill>
                  <a:srgbClr val="0070C0"/>
                </a:solidFill>
              </a:rPr>
              <a:t>etc.  </a:t>
            </a:r>
            <a:r>
              <a:rPr lang="en-US" sz="1400" i="1" dirty="0" smtClean="0">
                <a:solidFill>
                  <a:srgbClr val="0070C0"/>
                </a:solidFill>
              </a:rPr>
              <a:t>Academia</a:t>
            </a:r>
            <a:endParaRPr lang="en-US" sz="1400" dirty="0" smtClean="0">
              <a:solidFill>
                <a:srgbClr val="0070C0"/>
              </a:solidFill>
            </a:endParaRPr>
          </a:p>
          <a:p>
            <a:pPr marL="511175" lvl="1" indent="-203200" defTabSz="514350">
              <a:spcBef>
                <a:spcPts val="600"/>
              </a:spcBef>
              <a:buSzPct val="75000"/>
              <a:buFontTx/>
              <a:buChar char="•"/>
            </a:pPr>
            <a:r>
              <a:rPr lang="en-US" sz="1400" dirty="0" smtClean="0"/>
              <a:t>Create </a:t>
            </a:r>
            <a:r>
              <a:rPr lang="en-US" sz="1400" dirty="0"/>
              <a:t>sessions at the IFAC Congress to have industry folks present to academics the issues they see in the preparation of graduates for entry-level positions and the establishing credibility of “solutions” conceived of by academe.  Reveal what industry would be willing to fund.</a:t>
            </a:r>
            <a:r>
              <a:rPr lang="en-US" sz="1400" dirty="0" smtClean="0"/>
              <a:t>  </a:t>
            </a:r>
            <a:r>
              <a:rPr lang="en-US" sz="1400" i="1" dirty="0" smtClean="0"/>
              <a:t>Academia</a:t>
            </a:r>
            <a:endParaRPr lang="en-US" sz="1400" dirty="0" smtClean="0"/>
          </a:p>
          <a:p>
            <a:pPr marL="511175" lvl="1" indent="-203200" defTabSz="514350">
              <a:spcBef>
                <a:spcPts val="600"/>
              </a:spcBef>
              <a:buSzPct val="75000"/>
              <a:buFontTx/>
              <a:buChar char="•"/>
            </a:pPr>
            <a:r>
              <a:rPr lang="en-US" sz="1400" dirty="0" smtClean="0">
                <a:solidFill>
                  <a:srgbClr val="0070C0"/>
                </a:solidFill>
              </a:rPr>
              <a:t>Create </a:t>
            </a:r>
            <a:r>
              <a:rPr lang="en-US" sz="1400" dirty="0">
                <a:solidFill>
                  <a:srgbClr val="0070C0"/>
                </a:solidFill>
              </a:rPr>
              <a:t>workshops to discuss the transition that students must make to become professional partners in industry, and produce white papers about the issues and possible solutions to accelerate the transition</a:t>
            </a:r>
            <a:r>
              <a:rPr lang="en-US" sz="1400" dirty="0" smtClean="0">
                <a:solidFill>
                  <a:srgbClr val="0070C0"/>
                </a:solidFill>
              </a:rPr>
              <a:t>.  </a:t>
            </a:r>
            <a:r>
              <a:rPr lang="en-US" sz="1400" i="1" dirty="0" smtClean="0">
                <a:solidFill>
                  <a:srgbClr val="0070C0"/>
                </a:solidFill>
              </a:rPr>
              <a:t>Academia</a:t>
            </a:r>
            <a:r>
              <a:rPr lang="en-US" sz="1400" dirty="0" smtClean="0">
                <a:solidFill>
                  <a:srgbClr val="0070C0"/>
                </a:solidFill>
              </a:rPr>
              <a:t> </a:t>
            </a:r>
          </a:p>
        </p:txBody>
      </p:sp>
      <p:sp>
        <p:nvSpPr>
          <p:cNvPr id="3" name="Slide Number Placeholder 2"/>
          <p:cNvSpPr>
            <a:spLocks noGrp="1"/>
          </p:cNvSpPr>
          <p:nvPr>
            <p:ph type="sldNum" sz="quarter" idx="12"/>
          </p:nvPr>
        </p:nvSpPr>
        <p:spPr/>
        <p:txBody>
          <a:bodyPr/>
          <a:lstStyle/>
          <a:p>
            <a:fld id="{50AE1EE4-24CB-4B8B-8A64-4B404B2DEBF0}"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 few salient points</a:t>
            </a:r>
            <a:endParaRPr lang="en-US" dirty="0"/>
          </a:p>
        </p:txBody>
      </p:sp>
      <p:sp>
        <p:nvSpPr>
          <p:cNvPr id="4" name="Content Placeholder 3"/>
          <p:cNvSpPr>
            <a:spLocks noGrp="1"/>
          </p:cNvSpPr>
          <p:nvPr>
            <p:ph idx="1"/>
          </p:nvPr>
        </p:nvSpPr>
        <p:spPr/>
        <p:txBody>
          <a:bodyPr>
            <a:normAutofit/>
          </a:bodyPr>
          <a:lstStyle/>
          <a:p>
            <a:r>
              <a:rPr lang="en-US" sz="1600" dirty="0" smtClean="0"/>
              <a:t>Need for challenge/benchmark problems</a:t>
            </a:r>
          </a:p>
          <a:p>
            <a:r>
              <a:rPr lang="en-US" sz="1600" dirty="0" smtClean="0"/>
              <a:t>Control engineers need to understand the automation platform for industrial implementations</a:t>
            </a:r>
          </a:p>
          <a:p>
            <a:r>
              <a:rPr lang="en-US" sz="1600" dirty="0" smtClean="0"/>
              <a:t>Focus on the “people” aspect</a:t>
            </a:r>
          </a:p>
          <a:p>
            <a:r>
              <a:rPr lang="en-US" sz="1600" dirty="0" smtClean="0"/>
              <a:t>Differences by geography and industry sector</a:t>
            </a:r>
          </a:p>
          <a:p>
            <a:r>
              <a:rPr lang="en-US" sz="1600" dirty="0" smtClean="0"/>
              <a:t>Suggested topics for research and/or what control researchers can leverage</a:t>
            </a:r>
          </a:p>
          <a:p>
            <a:pPr lvl="1"/>
            <a:r>
              <a:rPr lang="en-US" sz="1400" dirty="0" smtClean="0"/>
              <a:t>Global optimization</a:t>
            </a:r>
          </a:p>
          <a:p>
            <a:pPr lvl="1"/>
            <a:r>
              <a:rPr lang="en-US" sz="1400" dirty="0" smtClean="0"/>
              <a:t>Data reconciliation</a:t>
            </a:r>
          </a:p>
          <a:p>
            <a:pPr lvl="1"/>
            <a:r>
              <a:rPr lang="en-US" sz="1400" dirty="0" smtClean="0"/>
              <a:t>Commissioning without specialized staff</a:t>
            </a:r>
          </a:p>
          <a:p>
            <a:pPr lvl="1"/>
            <a:r>
              <a:rPr lang="en-US" sz="1400" dirty="0" smtClean="0"/>
              <a:t>Low-cost sensors</a:t>
            </a:r>
          </a:p>
          <a:p>
            <a:pPr lvl="1"/>
            <a:r>
              <a:rPr lang="en-US" sz="1400" dirty="0" smtClean="0"/>
              <a:t>Industrial Internet</a:t>
            </a:r>
          </a:p>
          <a:p>
            <a:pPr lvl="1"/>
            <a:r>
              <a:rPr lang="en-US" sz="1400" dirty="0" err="1" smtClean="0"/>
              <a:t>Cybersecurity</a:t>
            </a:r>
            <a:r>
              <a:rPr lang="en-US" sz="1400" dirty="0" smtClean="0"/>
              <a:t> </a:t>
            </a:r>
          </a:p>
          <a:p>
            <a:pPr lvl="1"/>
            <a:r>
              <a:rPr lang="en-US" sz="1400" dirty="0" smtClean="0"/>
              <a:t>Autonomous systems</a:t>
            </a:r>
          </a:p>
          <a:p>
            <a:r>
              <a:rPr lang="en-US" sz="1600" dirty="0" smtClean="0"/>
              <a:t>Numerous suggestions offered for enhancing industry/university collaboration, the industrial impact of advanced control, and increasing industry participation in IFAC</a:t>
            </a:r>
            <a:endParaRPr lang="en-US" sz="1600" dirty="0"/>
          </a:p>
        </p:txBody>
      </p:sp>
      <p:sp>
        <p:nvSpPr>
          <p:cNvPr id="2" name="Slide Number Placeholder 1"/>
          <p:cNvSpPr>
            <a:spLocks noGrp="1"/>
          </p:cNvSpPr>
          <p:nvPr>
            <p:ph type="sldNum" sz="quarter" idx="12"/>
          </p:nvPr>
        </p:nvSpPr>
        <p:spPr/>
        <p:txBody>
          <a:bodyPr/>
          <a:lstStyle/>
          <a:p>
            <a:fld id="{50AE1EE4-24CB-4B8B-8A64-4B404B2DEBF0}"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for us to focus on . . .</a:t>
            </a:r>
            <a:endParaRPr lang="en-US" dirty="0"/>
          </a:p>
        </p:txBody>
      </p:sp>
      <p:sp>
        <p:nvSpPr>
          <p:cNvPr id="3" name="Content Placeholder 2"/>
          <p:cNvSpPr>
            <a:spLocks noGrp="1"/>
          </p:cNvSpPr>
          <p:nvPr>
            <p:ph idx="1"/>
          </p:nvPr>
        </p:nvSpPr>
        <p:spPr/>
        <p:txBody>
          <a:bodyPr>
            <a:normAutofit/>
          </a:bodyPr>
          <a:lstStyle/>
          <a:p>
            <a:r>
              <a:rPr lang="en-US" sz="2400" dirty="0" smtClean="0"/>
              <a:t>How can industrial participation in IFAC be enhanced?</a:t>
            </a:r>
          </a:p>
          <a:p>
            <a:pPr lvl="1"/>
            <a:r>
              <a:rPr lang="en-US" sz="2000" dirty="0" smtClean="0"/>
              <a:t>Conferences, symposia, the 2017 Congress in particular</a:t>
            </a:r>
          </a:p>
          <a:p>
            <a:pPr lvl="1"/>
            <a:r>
              <a:rPr lang="en-US" sz="2000" dirty="0" smtClean="0"/>
              <a:t>Publications</a:t>
            </a:r>
          </a:p>
          <a:p>
            <a:pPr lvl="1"/>
            <a:r>
              <a:rPr lang="en-US" sz="2000" dirty="0" smtClean="0"/>
              <a:t>Committees</a:t>
            </a:r>
          </a:p>
          <a:p>
            <a:pPr lvl="1"/>
            <a:r>
              <a:rPr lang="en-US" sz="2000" dirty="0" smtClean="0"/>
              <a:t>Other mechanisms (e.g., webinars)</a:t>
            </a:r>
          </a:p>
          <a:p>
            <a:r>
              <a:rPr lang="en-US" sz="2400" dirty="0" smtClean="0"/>
              <a:t>Is an IFAC Industry Committee a viable idea—if so, how should this committee be structured, tasked, governed?</a:t>
            </a:r>
          </a:p>
          <a:p>
            <a:r>
              <a:rPr lang="en-US" sz="2400" dirty="0" smtClean="0"/>
              <a:t>More generally, how can the industry impact of academic research in advanced control be increased?</a:t>
            </a:r>
          </a:p>
          <a:p>
            <a:r>
              <a:rPr lang="en-US" sz="2400" dirty="0" smtClean="0"/>
              <a:t>Set up </a:t>
            </a:r>
            <a:r>
              <a:rPr lang="en-US" sz="2400" dirty="0" err="1" smtClean="0"/>
              <a:t>subteams</a:t>
            </a:r>
            <a:r>
              <a:rPr lang="en-US" sz="2400" dirty="0" smtClean="0"/>
              <a:t> to address a few specific topics?</a:t>
            </a:r>
          </a:p>
        </p:txBody>
      </p:sp>
      <p:sp>
        <p:nvSpPr>
          <p:cNvPr id="4" name="Slide Number Placeholder 3"/>
          <p:cNvSpPr>
            <a:spLocks noGrp="1"/>
          </p:cNvSpPr>
          <p:nvPr>
            <p:ph type="sldNum" sz="quarter" idx="12"/>
          </p:nvPr>
        </p:nvSpPr>
        <p:spPr/>
        <p:txBody>
          <a:bodyPr/>
          <a:lstStyle/>
          <a:p>
            <a:fld id="{E1EC6140-AF04-466C-9077-E42FBF88B291}"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Ideas for Industry Committee activities (from Task Force report)</a:t>
            </a:r>
            <a:endParaRPr lang="en-US" sz="2800" dirty="0"/>
          </a:p>
        </p:txBody>
      </p:sp>
      <p:sp>
        <p:nvSpPr>
          <p:cNvPr id="3" name="Content Placeholder 2"/>
          <p:cNvSpPr>
            <a:spLocks noGrp="1"/>
          </p:cNvSpPr>
          <p:nvPr>
            <p:ph idx="1"/>
          </p:nvPr>
        </p:nvSpPr>
        <p:spPr/>
        <p:txBody>
          <a:bodyPr>
            <a:normAutofit/>
          </a:bodyPr>
          <a:lstStyle/>
          <a:p>
            <a:r>
              <a:rPr lang="en-GB" sz="2000" dirty="0" smtClean="0"/>
              <a:t>Special sessions, workshops, etc. at IFAC events</a:t>
            </a:r>
            <a:endParaRPr lang="en-US" sz="2000" dirty="0" smtClean="0"/>
          </a:p>
          <a:p>
            <a:r>
              <a:rPr lang="en-GB" sz="2000" dirty="0" smtClean="0"/>
              <a:t>Articles and special issues for IFAC publications</a:t>
            </a:r>
            <a:endParaRPr lang="en-US" sz="2000" dirty="0" smtClean="0"/>
          </a:p>
          <a:p>
            <a:r>
              <a:rPr lang="en-GB" sz="2000" dirty="0" smtClean="0"/>
              <a:t>Webinars and virtual panel discussions with industry participants</a:t>
            </a:r>
            <a:endParaRPr lang="en-US" sz="2000" dirty="0" smtClean="0"/>
          </a:p>
          <a:p>
            <a:r>
              <a:rPr lang="en-GB" sz="2000" dirty="0" smtClean="0"/>
              <a:t>Promotion of industry success stories in advanced control</a:t>
            </a:r>
            <a:endParaRPr lang="en-US" sz="2000" dirty="0" smtClean="0"/>
          </a:p>
          <a:p>
            <a:r>
              <a:rPr lang="en-GB" sz="2000" dirty="0" smtClean="0"/>
              <a:t>Solicitation of IFAC Industrial Achievement Award nominations</a:t>
            </a:r>
            <a:endParaRPr lang="en-US" sz="2000" dirty="0" smtClean="0"/>
          </a:p>
          <a:p>
            <a:r>
              <a:rPr lang="en-GB" sz="2000" dirty="0" smtClean="0"/>
              <a:t>Special reports, white papers, tutorials, editorials, etc. prepared by the committee for the broader IFAC community and/or control engineers in industry</a:t>
            </a:r>
            <a:endParaRPr lang="en-US" sz="2000"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next steps</a:t>
            </a:r>
            <a:endParaRPr lang="en-US" dirty="0"/>
          </a:p>
        </p:txBody>
      </p:sp>
      <p:sp>
        <p:nvSpPr>
          <p:cNvPr id="3" name="Content Placeholder 2"/>
          <p:cNvSpPr>
            <a:spLocks noGrp="1"/>
          </p:cNvSpPr>
          <p:nvPr>
            <p:ph idx="1"/>
          </p:nvPr>
        </p:nvSpPr>
        <p:spPr/>
        <p:txBody>
          <a:bodyPr/>
          <a:lstStyle/>
          <a:p>
            <a:r>
              <a:rPr lang="en-US" dirty="0" smtClean="0"/>
              <a:t>We’ll be in touch soon regarding…</a:t>
            </a:r>
          </a:p>
          <a:p>
            <a:pPr lvl="1"/>
            <a:r>
              <a:rPr lang="en-US" dirty="0" smtClean="0"/>
              <a:t>Recommendations for a few additional committee members</a:t>
            </a:r>
          </a:p>
          <a:p>
            <a:pPr lvl="1"/>
            <a:r>
              <a:rPr lang="en-US" dirty="0" smtClean="0"/>
              <a:t>References for industry success stories to support high-impact ratings for specific control technologies</a:t>
            </a:r>
          </a:p>
          <a:p>
            <a:pPr lvl="1"/>
            <a:r>
              <a:rPr lang="en-US" dirty="0" smtClean="0"/>
              <a:t>Setting up a LinkedIn group for continuing discussions</a:t>
            </a:r>
          </a:p>
          <a:p>
            <a:pPr lvl="1"/>
            <a:r>
              <a:rPr lang="en-US" dirty="0" smtClean="0"/>
              <a:t>Timeline and suggested objectives/metrics</a:t>
            </a:r>
          </a:p>
          <a:p>
            <a:pPr lvl="1"/>
            <a:r>
              <a:rPr lang="en-US" dirty="0" smtClean="0"/>
              <a:t>Suggestions for subgroups to address specific aspects of our work in more detail</a:t>
            </a:r>
            <a:endParaRPr lang="en-US"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meeting at ACC 2015 (Chicago)</a:t>
            </a:r>
            <a:endParaRPr lang="en-US" dirty="0"/>
          </a:p>
        </p:txBody>
      </p:sp>
      <p:sp>
        <p:nvSpPr>
          <p:cNvPr id="3" name="Content Placeholder 2"/>
          <p:cNvSpPr>
            <a:spLocks noGrp="1"/>
          </p:cNvSpPr>
          <p:nvPr>
            <p:ph idx="1"/>
          </p:nvPr>
        </p:nvSpPr>
        <p:spPr/>
        <p:txBody>
          <a:bodyPr/>
          <a:lstStyle/>
          <a:p>
            <a:r>
              <a:rPr lang="en-US" dirty="0" smtClean="0"/>
              <a:t>Thursday, July 2</a:t>
            </a:r>
            <a:r>
              <a:rPr lang="en-US" baseline="30000" dirty="0" smtClean="0"/>
              <a:t>nd</a:t>
            </a:r>
            <a:endParaRPr lang="en-US" dirty="0" smtClean="0"/>
          </a:p>
          <a:p>
            <a:r>
              <a:rPr lang="en-US" dirty="0" smtClean="0"/>
              <a:t>1400 – 1530</a:t>
            </a:r>
          </a:p>
          <a:p>
            <a:r>
              <a:rPr lang="en-US" dirty="0" err="1" smtClean="0"/>
              <a:t>Medinah</a:t>
            </a:r>
            <a:r>
              <a:rPr lang="en-US" dirty="0" smtClean="0"/>
              <a:t> Parlor, Palmer House Hotel</a:t>
            </a:r>
          </a:p>
          <a:p>
            <a:endParaRPr lang="en-US" dirty="0" smtClean="0"/>
          </a:p>
        </p:txBody>
      </p:sp>
      <p:sp>
        <p:nvSpPr>
          <p:cNvPr id="4" name="Slide Number Placeholder 3"/>
          <p:cNvSpPr>
            <a:spLocks noGrp="1"/>
          </p:cNvSpPr>
          <p:nvPr>
            <p:ph type="sldNum" sz="quarter" idx="12"/>
          </p:nvPr>
        </p:nvSpPr>
        <p:spPr/>
        <p:txBody>
          <a:bodyPr/>
          <a:lstStyle/>
          <a:p>
            <a:fld id="{E1EC6140-AF04-466C-9077-E42FBF88B291}"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a:lnSpc>
                <a:spcPct val="120000"/>
              </a:lnSpc>
              <a:defRPr sz="1800"/>
            </a:pPr>
            <a:r>
              <a:rPr lang="en-US" dirty="0">
                <a:solidFill>
                  <a:srgbClr val="53585F"/>
                </a:solidFill>
              </a:rPr>
              <a:t>Background on Pilot Industry Committee</a:t>
            </a:r>
          </a:p>
          <a:p>
            <a:pPr>
              <a:lnSpc>
                <a:spcPct val="120000"/>
              </a:lnSpc>
              <a:defRPr sz="1800"/>
            </a:pPr>
            <a:r>
              <a:rPr lang="en-US" dirty="0">
                <a:solidFill>
                  <a:srgbClr val="53585F"/>
                </a:solidFill>
              </a:rPr>
              <a:t>Committee roster</a:t>
            </a:r>
          </a:p>
          <a:p>
            <a:pPr>
              <a:lnSpc>
                <a:spcPct val="120000"/>
              </a:lnSpc>
              <a:defRPr sz="1800"/>
            </a:pPr>
            <a:r>
              <a:rPr lang="en-US" dirty="0">
                <a:solidFill>
                  <a:srgbClr val="53585F"/>
                </a:solidFill>
              </a:rPr>
              <a:t>Survey and results</a:t>
            </a:r>
          </a:p>
          <a:p>
            <a:pPr>
              <a:lnSpc>
                <a:spcPct val="120000"/>
              </a:lnSpc>
              <a:defRPr sz="1800"/>
            </a:pPr>
            <a:r>
              <a:rPr lang="en-US" dirty="0">
                <a:solidFill>
                  <a:srgbClr val="53585F"/>
                </a:solidFill>
              </a:rPr>
              <a:t>Topics of focus</a:t>
            </a:r>
          </a:p>
          <a:p>
            <a:pPr>
              <a:lnSpc>
                <a:spcPct val="120000"/>
              </a:lnSpc>
              <a:defRPr sz="1800"/>
            </a:pPr>
            <a:r>
              <a:rPr lang="en-US" smtClean="0">
                <a:solidFill>
                  <a:srgbClr val="53585F"/>
                </a:solidFill>
              </a:rPr>
              <a:t>Committee meeting at ACC</a:t>
            </a:r>
            <a:endParaRPr lang="en-US" dirty="0">
              <a:solidFill>
                <a:srgbClr val="53585F"/>
              </a:solidFill>
            </a:endParaRPr>
          </a:p>
          <a:p>
            <a:endParaRPr lang="en-US"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1EC6140-AF04-466C-9077-E42FBF88B291}" type="slidenum">
              <a:rPr lang="en-US" smtClean="0"/>
              <a:pPr/>
              <a:t>20</a:t>
            </a:fld>
            <a:endParaRPr lang="en-US" dirty="0"/>
          </a:p>
        </p:txBody>
      </p:sp>
      <p:sp>
        <p:nvSpPr>
          <p:cNvPr id="5" name="Rectangle 4"/>
          <p:cNvSpPr/>
          <p:nvPr/>
        </p:nvSpPr>
        <p:spPr>
          <a:xfrm>
            <a:off x="1860363" y="2967335"/>
            <a:ext cx="5423281" cy="923330"/>
          </a:xfrm>
          <a:prstGeom prst="rect">
            <a:avLst/>
          </a:prstGeom>
          <a:noFill/>
        </p:spPr>
        <p:txBody>
          <a:bodyPr wrap="none" lIns="91440" tIns="45720" rIns="91440" bIns="45720">
            <a:spAutoFit/>
          </a:bodyPr>
          <a:lstStyle/>
          <a:p>
            <a:pPr algn="ctr"/>
            <a:r>
              <a:rPr 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Open discussion</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background</a:t>
            </a:r>
            <a:endParaRPr lang="en-US" dirty="0"/>
          </a:p>
        </p:txBody>
      </p:sp>
      <p:sp>
        <p:nvSpPr>
          <p:cNvPr id="3" name="Content Placeholder 2"/>
          <p:cNvSpPr>
            <a:spLocks noGrp="1"/>
          </p:cNvSpPr>
          <p:nvPr>
            <p:ph idx="1"/>
          </p:nvPr>
        </p:nvSpPr>
        <p:spPr/>
        <p:txBody>
          <a:bodyPr>
            <a:normAutofit fontScale="85000" lnSpcReduction="20000"/>
          </a:bodyPr>
          <a:lstStyle/>
          <a:p>
            <a:pPr>
              <a:lnSpc>
                <a:spcPct val="120000"/>
              </a:lnSpc>
            </a:pPr>
            <a:r>
              <a:rPr lang="en-US" sz="2000" dirty="0" smtClean="0"/>
              <a:t>An Industry Task Force to address the topic of forming an IFAC Industry Committee was convened in 2013-14 (led by Roger Goodall)</a:t>
            </a:r>
          </a:p>
          <a:p>
            <a:pPr>
              <a:lnSpc>
                <a:spcPct val="120000"/>
              </a:lnSpc>
            </a:pPr>
            <a:r>
              <a:rPr lang="en-US" sz="2000" dirty="0" smtClean="0"/>
              <a:t>Task Force recommendations:</a:t>
            </a:r>
          </a:p>
          <a:p>
            <a:pPr lvl="1">
              <a:lnSpc>
                <a:spcPct val="120000"/>
              </a:lnSpc>
            </a:pPr>
            <a:r>
              <a:rPr lang="en-US" sz="1800" dirty="0" smtClean="0"/>
              <a:t>To endorse setting up an industrial committee as a formal part of the IFAC constitution</a:t>
            </a:r>
          </a:p>
          <a:p>
            <a:pPr lvl="1">
              <a:lnSpc>
                <a:spcPct val="120000"/>
              </a:lnSpc>
            </a:pPr>
            <a:r>
              <a:rPr lang="en-US" sz="1800" dirty="0" smtClean="0"/>
              <a:t>To support the suggestion that this new committee should report directly to Council</a:t>
            </a:r>
          </a:p>
          <a:p>
            <a:pPr lvl="1">
              <a:lnSpc>
                <a:spcPct val="120000"/>
              </a:lnSpc>
            </a:pPr>
            <a:r>
              <a:rPr lang="en-US" sz="1800" dirty="0" smtClean="0"/>
              <a:t>To decide the most appropriate constitutional approach</a:t>
            </a:r>
          </a:p>
          <a:p>
            <a:pPr>
              <a:lnSpc>
                <a:spcPct val="120000"/>
              </a:lnSpc>
            </a:pPr>
            <a:r>
              <a:rPr lang="en-US" sz="2000" dirty="0" smtClean="0"/>
              <a:t>IFAC Council launched a “Pilot” Industry Committee at the 2014 World Congress to follow up on these recommendations</a:t>
            </a:r>
          </a:p>
          <a:p>
            <a:pPr lvl="1">
              <a:lnSpc>
                <a:spcPct val="120000"/>
              </a:lnSpc>
            </a:pPr>
            <a:r>
              <a:rPr lang="en-US" sz="1800" dirty="0" smtClean="0"/>
              <a:t>Annual reports to the IFAC Council</a:t>
            </a:r>
          </a:p>
          <a:p>
            <a:pPr lvl="1">
              <a:lnSpc>
                <a:spcPct val="120000"/>
              </a:lnSpc>
            </a:pPr>
            <a:r>
              <a:rPr lang="en-US" sz="1800" dirty="0" smtClean="0"/>
              <a:t>Possibly propose an appropriate constitutional amendment to establish a permanent IFAC Industry Committee—to be voted on by the IFAC Council in 2017</a:t>
            </a:r>
          </a:p>
          <a:p>
            <a:pPr>
              <a:lnSpc>
                <a:spcPct val="120000"/>
              </a:lnSpc>
            </a:pPr>
            <a:r>
              <a:rPr lang="en-US" sz="2000" dirty="0" smtClean="0"/>
              <a:t>Other Pilot Committee activities:</a:t>
            </a:r>
          </a:p>
          <a:p>
            <a:pPr lvl="1">
              <a:lnSpc>
                <a:spcPct val="120000"/>
              </a:lnSpc>
            </a:pPr>
            <a:r>
              <a:rPr lang="en-US" sz="1800" dirty="0" smtClean="0"/>
              <a:t>Discuss issues and opportunities related to industry participation in IFAC </a:t>
            </a:r>
          </a:p>
          <a:p>
            <a:pPr lvl="1">
              <a:lnSpc>
                <a:spcPct val="120000"/>
              </a:lnSpc>
            </a:pPr>
            <a:r>
              <a:rPr lang="en-US" sz="1800" dirty="0" smtClean="0"/>
              <a:t>Discuss challenges and suggestions for industry/academic collaboration in control</a:t>
            </a:r>
          </a:p>
          <a:p>
            <a:pPr lvl="1">
              <a:lnSpc>
                <a:spcPct val="120000"/>
              </a:lnSpc>
            </a:pPr>
            <a:r>
              <a:rPr lang="en-US" sz="1800" dirty="0" smtClean="0"/>
              <a:t>Help with industry engagement for 2017 IFAC World Congress</a:t>
            </a:r>
          </a:p>
          <a:p>
            <a:pPr>
              <a:lnSpc>
                <a:spcPct val="120000"/>
              </a:lnSpc>
            </a:pPr>
            <a:endParaRPr lang="en-US" sz="2200" dirty="0" smtClean="0"/>
          </a:p>
        </p:txBody>
      </p:sp>
      <p:sp>
        <p:nvSpPr>
          <p:cNvPr id="4" name="Slide Number Placeholder 3"/>
          <p:cNvSpPr>
            <a:spLocks noGrp="1"/>
          </p:cNvSpPr>
          <p:nvPr>
            <p:ph type="sldNum" sz="quarter" idx="12"/>
          </p:nvPr>
        </p:nvSpPr>
        <p:spPr/>
        <p:txBody>
          <a:bodyPr/>
          <a:lstStyle/>
          <a:p>
            <a:fld id="{E1EC6140-AF04-466C-9077-E42FBF88B291}"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Membership</a:t>
            </a:r>
            <a:endParaRPr lang="en-US" dirty="0"/>
          </a:p>
        </p:txBody>
      </p:sp>
      <p:sp>
        <p:nvSpPr>
          <p:cNvPr id="3" name="Content Placeholder 2"/>
          <p:cNvSpPr>
            <a:spLocks noGrp="1"/>
          </p:cNvSpPr>
          <p:nvPr>
            <p:ph idx="1"/>
          </p:nvPr>
        </p:nvSpPr>
        <p:spPr/>
        <p:txBody>
          <a:bodyPr/>
          <a:lstStyle/>
          <a:p>
            <a:pPr>
              <a:lnSpc>
                <a:spcPct val="120000"/>
              </a:lnSpc>
              <a:defRPr sz="1800"/>
            </a:pPr>
            <a:r>
              <a:rPr lang="en-US" dirty="0">
                <a:solidFill>
                  <a:srgbClr val="53585F"/>
                </a:solidFill>
              </a:rPr>
              <a:t>Committee chair selected by </a:t>
            </a:r>
            <a:r>
              <a:rPr lang="en-US" dirty="0" smtClean="0">
                <a:solidFill>
                  <a:srgbClr val="53585F"/>
                </a:solidFill>
              </a:rPr>
              <a:t>Council (Tariq Samad)</a:t>
            </a:r>
            <a:endParaRPr lang="en-US" dirty="0">
              <a:solidFill>
                <a:srgbClr val="53585F"/>
              </a:solidFill>
            </a:endParaRPr>
          </a:p>
          <a:p>
            <a:pPr>
              <a:lnSpc>
                <a:spcPct val="120000"/>
              </a:lnSpc>
              <a:defRPr sz="1800"/>
            </a:pPr>
            <a:r>
              <a:rPr lang="en-US" dirty="0">
                <a:solidFill>
                  <a:srgbClr val="53585F"/>
                </a:solidFill>
              </a:rPr>
              <a:t>Vice chairs from industry and </a:t>
            </a:r>
            <a:r>
              <a:rPr lang="en-US" dirty="0" smtClean="0">
                <a:solidFill>
                  <a:srgbClr val="53585F"/>
                </a:solidFill>
              </a:rPr>
              <a:t>academia (Serge Boverie and Roger Goodall)</a:t>
            </a:r>
            <a:endParaRPr lang="en-US" dirty="0">
              <a:solidFill>
                <a:srgbClr val="53585F"/>
              </a:solidFill>
            </a:endParaRPr>
          </a:p>
          <a:p>
            <a:pPr>
              <a:lnSpc>
                <a:spcPct val="120000"/>
              </a:lnSpc>
              <a:defRPr sz="1800"/>
            </a:pPr>
            <a:r>
              <a:rPr lang="en-US" dirty="0" smtClean="0">
                <a:solidFill>
                  <a:srgbClr val="53585F"/>
                </a:solidFill>
              </a:rPr>
              <a:t>Other Task </a:t>
            </a:r>
            <a:r>
              <a:rPr lang="en-US" dirty="0">
                <a:solidFill>
                  <a:srgbClr val="53585F"/>
                </a:solidFill>
              </a:rPr>
              <a:t>Force members </a:t>
            </a:r>
            <a:r>
              <a:rPr lang="en-US" dirty="0" smtClean="0">
                <a:solidFill>
                  <a:srgbClr val="53585F"/>
                </a:solidFill>
              </a:rPr>
              <a:t>included (Kazuya Asano and Russ Rhinehart)</a:t>
            </a:r>
            <a:endParaRPr lang="en-US" dirty="0">
              <a:solidFill>
                <a:srgbClr val="53585F"/>
              </a:solidFill>
            </a:endParaRPr>
          </a:p>
          <a:p>
            <a:pPr>
              <a:lnSpc>
                <a:spcPct val="120000"/>
              </a:lnSpc>
              <a:defRPr sz="1800"/>
            </a:pPr>
            <a:r>
              <a:rPr lang="en-US" dirty="0">
                <a:solidFill>
                  <a:srgbClr val="53585F"/>
                </a:solidFill>
              </a:rPr>
              <a:t>Additional members solicited from all IFAC NMOs, CCs, TCs</a:t>
            </a:r>
          </a:p>
          <a:p>
            <a:pPr>
              <a:lnSpc>
                <a:spcPct val="120000"/>
              </a:lnSpc>
              <a:defRPr sz="1800"/>
            </a:pPr>
            <a:r>
              <a:rPr lang="en-US" dirty="0">
                <a:solidFill>
                  <a:srgbClr val="53585F"/>
                </a:solidFill>
              </a:rPr>
              <a:t>Committee chair and vice-chair selected members from nominations</a:t>
            </a:r>
          </a:p>
          <a:p>
            <a:pPr>
              <a:lnSpc>
                <a:spcPct val="120000"/>
              </a:lnSpc>
              <a:defRPr sz="1800"/>
            </a:pPr>
            <a:r>
              <a:rPr lang="en-US" dirty="0">
                <a:solidFill>
                  <a:srgbClr val="53585F"/>
                </a:solidFill>
              </a:rPr>
              <a:t>Additional members identified for diversity and coverage</a:t>
            </a:r>
          </a:p>
          <a:p>
            <a:pPr>
              <a:lnSpc>
                <a:spcPct val="120000"/>
              </a:lnSpc>
              <a:defRPr sz="1800"/>
            </a:pPr>
            <a:r>
              <a:rPr lang="en-US" dirty="0">
                <a:solidFill>
                  <a:srgbClr val="53585F"/>
                </a:solidFill>
              </a:rPr>
              <a:t>Executive Committee </a:t>
            </a:r>
            <a:r>
              <a:rPr lang="en-US" dirty="0" smtClean="0">
                <a:solidFill>
                  <a:srgbClr val="53585F"/>
                </a:solidFill>
              </a:rPr>
              <a:t>appointed by chair and vice-chairs</a:t>
            </a:r>
          </a:p>
          <a:p>
            <a:pPr>
              <a:lnSpc>
                <a:spcPct val="120000"/>
              </a:lnSpc>
              <a:defRPr sz="1800"/>
            </a:pPr>
            <a:r>
              <a:rPr lang="en-US" dirty="0" smtClean="0">
                <a:solidFill>
                  <a:srgbClr val="53585F"/>
                </a:solidFill>
              </a:rPr>
              <a:t>We can accommodate a few more members—please send suggestions if you know of people who could help</a:t>
            </a:r>
            <a:endParaRPr lang="en-US" dirty="0">
              <a:solidFill>
                <a:srgbClr val="53585F"/>
              </a:solidFill>
            </a:endParaRPr>
          </a:p>
          <a:p>
            <a:endParaRPr lang="en-US"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nvGraphicFramePr>
        <p:xfrm>
          <a:off x="381000" y="1219200"/>
          <a:ext cx="8458201" cy="4829675"/>
        </p:xfrm>
        <a:graphic>
          <a:graphicData uri="http://schemas.openxmlformats.org/drawingml/2006/table">
            <a:tbl>
              <a:tblPr/>
              <a:tblGrid>
                <a:gridCol w="957365"/>
                <a:gridCol w="849995"/>
                <a:gridCol w="524910"/>
                <a:gridCol w="2317356"/>
                <a:gridCol w="393682"/>
                <a:gridCol w="2445723"/>
                <a:gridCol w="969170"/>
              </a:tblGrid>
              <a:tr h="314451">
                <a:tc>
                  <a:txBody>
                    <a:bodyPr/>
                    <a:lstStyle/>
                    <a:p>
                      <a:pPr algn="l" fontAlgn="ctr"/>
                      <a:r>
                        <a:rPr lang="en-US" sz="1000" b="1" i="0" u="none" strike="noStrike" dirty="0">
                          <a:solidFill>
                            <a:srgbClr val="FFFFFF"/>
                          </a:solidFill>
                          <a:latin typeface="Calibri"/>
                        </a:rPr>
                        <a:t>Last name(s)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l" fontAlgn="ctr"/>
                      <a:r>
                        <a:rPr lang="en-US" sz="1000" b="1" i="0" u="none" strike="noStrike">
                          <a:solidFill>
                            <a:srgbClr val="FFFFFF"/>
                          </a:solidFill>
                          <a:latin typeface="Calibri"/>
                        </a:rPr>
                        <a:t>First name(s)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l" fontAlgn="ctr"/>
                      <a:r>
                        <a:rPr lang="en-US" sz="1000" b="1" i="0" u="none" strike="noStrike">
                          <a:solidFill>
                            <a:srgbClr val="FFFFFF"/>
                          </a:solidFill>
                          <a:latin typeface="Calibri"/>
                        </a:rPr>
                        <a:t>Country</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l" fontAlgn="ctr"/>
                      <a:r>
                        <a:rPr lang="en-US" sz="1000" b="1" i="0" u="none" strike="noStrike">
                          <a:solidFill>
                            <a:srgbClr val="FFFFFF"/>
                          </a:solidFill>
                          <a:latin typeface="Calibri"/>
                        </a:rPr>
                        <a:t>Affiliation</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l" fontAlgn="ctr"/>
                      <a:r>
                        <a:rPr lang="en-US" sz="1000" b="1" i="0" u="none" strike="noStrike">
                          <a:solidFill>
                            <a:srgbClr val="FFFFFF"/>
                          </a:solidFill>
                          <a:latin typeface="Calibri"/>
                        </a:rPr>
                        <a:t>I/A/G</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l" fontAlgn="ctr"/>
                      <a:r>
                        <a:rPr lang="en-US" sz="1000" b="1" i="0" u="none" strike="noStrike">
                          <a:solidFill>
                            <a:srgbClr val="FFFFFF"/>
                          </a:solidFill>
                          <a:latin typeface="Calibri"/>
                        </a:rPr>
                        <a:t>E-mail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l" fontAlgn="b"/>
                      <a:r>
                        <a:rPr lang="en-US" sz="1000" b="1" i="0" u="none" strike="noStrike" dirty="0">
                          <a:solidFill>
                            <a:srgbClr val="FFFFFF"/>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61258">
                <a:tc>
                  <a:txBody>
                    <a:bodyPr/>
                    <a:lstStyle/>
                    <a:p>
                      <a:pPr algn="l" fontAlgn="ctr"/>
                      <a:r>
                        <a:rPr lang="en-US" sz="1000" b="0" i="0" u="none" strike="noStrike" dirty="0">
                          <a:solidFill>
                            <a:srgbClr val="000000"/>
                          </a:solidFill>
                          <a:latin typeface="Calibri"/>
                        </a:rPr>
                        <a:t>Asano</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Kazuya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JP</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JFE Steel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ka-asano@jfe-steel.co.jp</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Exec Comm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err="1">
                          <a:solidFill>
                            <a:srgbClr val="000000"/>
                          </a:solidFill>
                          <a:latin typeface="Calibri"/>
                        </a:rPr>
                        <a:t>Benchaib</a:t>
                      </a:r>
                      <a:endParaRPr lang="en-US" sz="1000" b="0" i="0" u="none" strike="noStrike" dirty="0">
                        <a:solidFill>
                          <a:srgbClr val="000000"/>
                        </a:solidFill>
                        <a:latin typeface="Calibri"/>
                      </a:endParaRP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Abdelkrim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FR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Alstom Grid</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Abdelkrim.benchaib@alstom.com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Bergh</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Luis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CL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Univ Santa Maria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luis.bergh@usm.cl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Boverie</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Serge</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FR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Continental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Serge.Boverie@continental-corporation.com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Vice Chair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Brooks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Kevin</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ZA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BluESP</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Kevin.Brooks@bluesp.co.za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Cherubini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Giovanni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CH</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IBM Zurich</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cbi@zurich.ibm.com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Chung</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Chung Choo</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KR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Hanyang Univ</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cchung@hanyang.ac.kr </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Cuzzola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Francesco</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IT</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Danieli Automation</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cuzzola@control.ee.ethz.ch</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Edelmayer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Andras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HU</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Hung Acad  Sci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edelmayer@sztaki.mta.hu</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Engell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Sebastian</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DE</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TU Dortmund</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sebastian.engell@bci.tu-dortmund.de</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Eriksson</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Lasse</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FI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Konecranes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lasse.eriksson@konecranes.com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Falcon</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Jeannie</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US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National Instr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jeannie.falcon@ni.com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Glavaski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Sonja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US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Dept of Energy</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G</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Sonja.Glavaski@Hq.Doe.Gov</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Exec Comm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Gonzalez-Martin </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Rafael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ES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err="1" smtClean="0">
                          <a:solidFill>
                            <a:srgbClr val="000000"/>
                          </a:solidFill>
                          <a:latin typeface="Calibri"/>
                        </a:rPr>
                        <a:t>Repsol</a:t>
                      </a:r>
                      <a:endParaRPr lang="en-US" sz="1000" b="0" i="0" u="none" strike="noStrike" dirty="0">
                        <a:solidFill>
                          <a:srgbClr val="000000"/>
                        </a:solidFill>
                        <a:latin typeface="Calibri"/>
                      </a:endParaRP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rgonzalezm@repsol.com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Goodall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Roger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UK</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Loughborough Univ.</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R.M.Goodall@lboro.ac.uk</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Vice Chair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err="1">
                          <a:solidFill>
                            <a:srgbClr val="000000"/>
                          </a:solidFill>
                          <a:latin typeface="Calibri"/>
                        </a:rPr>
                        <a:t>Goupil</a:t>
                      </a:r>
                      <a:endParaRPr lang="en-US" sz="1000" b="0" i="0" u="none" strike="noStrike" dirty="0">
                        <a:solidFill>
                          <a:srgbClr val="000000"/>
                        </a:solidFill>
                        <a:latin typeface="Calibri"/>
                      </a:endParaRP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Philippe</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FR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Airbus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philippe.goupil@airbus.com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err="1">
                          <a:solidFill>
                            <a:srgbClr val="000000"/>
                          </a:solidFill>
                          <a:latin typeface="Calibri"/>
                        </a:rPr>
                        <a:t>Horsch</a:t>
                      </a:r>
                      <a:endParaRPr lang="en-US" sz="1000" b="0" i="0" u="none" strike="noStrike" dirty="0">
                        <a:solidFill>
                          <a:srgbClr val="000000"/>
                        </a:solidFill>
                        <a:latin typeface="Calibri"/>
                      </a:endParaRP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Alexander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DE</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ABB</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alexander.horch@de.abb.com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Koivo</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Heikki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FI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Aalto Univ</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Heikki.Koivo@aalto.fi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Lees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Michael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Carlton &amp; United Breweries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Michael.Lees@cub.com.au</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Mastellone</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Silvia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CH</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ABB</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silvia.mastellone@ch.abb.com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Ming</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Ge</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CN</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Hangzhou Dianzi Univ</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mingge@hdu.edu.cn</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Pereira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Carlos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BR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UFRGS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cpereira@ece.ufrgs.br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Rhinehart</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Russ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US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smtClean="0">
                          <a:solidFill>
                            <a:srgbClr val="000000"/>
                          </a:solidFill>
                          <a:latin typeface="Calibri"/>
                        </a:rPr>
                        <a:t>Oklahoma </a:t>
                      </a:r>
                      <a:r>
                        <a:rPr lang="en-US" sz="1000" b="0" i="0" u="none" strike="noStrike" dirty="0">
                          <a:solidFill>
                            <a:srgbClr val="000000"/>
                          </a:solidFill>
                          <a:latin typeface="Calibri"/>
                        </a:rPr>
                        <a:t>State </a:t>
                      </a:r>
                      <a:r>
                        <a:rPr lang="en-US" sz="1000" b="0" i="0" u="none" strike="noStrike" dirty="0" err="1">
                          <a:solidFill>
                            <a:srgbClr val="000000"/>
                          </a:solidFill>
                          <a:latin typeface="Calibri"/>
                        </a:rPr>
                        <a:t>Univ</a:t>
                      </a:r>
                      <a:endParaRPr lang="en-US" sz="1000" b="0" i="0" u="none" strike="noStrike" dirty="0">
                        <a:solidFill>
                          <a:srgbClr val="000000"/>
                        </a:solidFill>
                        <a:latin typeface="Calibri"/>
                      </a:endParaRP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rrr@okstate.edu</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Samad</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Tariq</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US</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Honeywell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samad@ieee.org</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Chair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Sanchez Pena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Ricardo</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Buenos Aires Inst of Tech</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rsanchez@itba.edu.ar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Exec Comm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Szewczyk</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Roman</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PL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Ind Res Inst for Auto and Measurement</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smtClean="0">
                          <a:solidFill>
                            <a:srgbClr val="000000"/>
                          </a:solidFill>
                          <a:latin typeface="Calibri"/>
                        </a:rPr>
                        <a:t>A</a:t>
                      </a:r>
                      <a:endParaRPr lang="en-US" sz="1000" b="0" i="0" u="none" strike="noStrike" dirty="0">
                        <a:solidFill>
                          <a:srgbClr val="000000"/>
                        </a:solidFill>
                        <a:latin typeface="Calibri"/>
                      </a:endParaRP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rszewczyk@onet.pl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Van Delft</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Alexander</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Calibri"/>
                        </a:rPr>
                        <a:t>NL</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DSM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I</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Alex.Delft-van@dsm.com</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258">
                <a:tc>
                  <a:txBody>
                    <a:bodyPr/>
                    <a:lstStyle/>
                    <a:p>
                      <a:pPr algn="l" fontAlgn="ctr"/>
                      <a:r>
                        <a:rPr lang="en-US" sz="1000" b="0" i="0" u="none" strike="noStrike" dirty="0">
                          <a:solidFill>
                            <a:srgbClr val="000000"/>
                          </a:solidFill>
                          <a:latin typeface="Calibri"/>
                        </a:rPr>
                        <a:t>Wang</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Yalin</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CN</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Central South Univ</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Calibri"/>
                        </a:rPr>
                        <a:t>A</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Calibri"/>
                        </a:rPr>
                        <a:t>ylwang@csu.edu.cn</a:t>
                      </a:r>
                    </a:p>
                  </a:txBody>
                  <a:tcPr marL="6458" marR="6458" marT="6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latin typeface="Calibri"/>
                        </a:rPr>
                        <a:t> </a:t>
                      </a:r>
                    </a:p>
                  </a:txBody>
                  <a:tcPr marL="6458" marR="6458" marT="6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3" name="TextBox 12"/>
          <p:cNvSpPr txBox="1"/>
          <p:nvPr/>
        </p:nvSpPr>
        <p:spPr>
          <a:xfrm>
            <a:off x="349867" y="6113542"/>
            <a:ext cx="7651133" cy="287258"/>
          </a:xfrm>
          <a:prstGeom prst="rect">
            <a:avLst/>
          </a:prstGeom>
          <a:solidFill>
            <a:schemeClr val="accent6">
              <a:lumMod val="20000"/>
              <a:lumOff val="80000"/>
            </a:schemeClr>
          </a:solidFill>
          <a:ln w="12700" cap="flat">
            <a:noFill/>
            <a:miter lim="400000"/>
          </a:ln>
          <a:effectLst/>
        </p:spPr>
        <p:txBody>
          <a:bodyPr rot="0" spcFirstLastPara="1" vertOverflow="overflow" horzOverflow="overflow" vert="horz" wrap="none" lIns="50800" tIns="50800" rIns="50800" bIns="50800" numCol="1" spcCol="38100" rtlCol="0" anchor="ctr">
            <a:spAutoFit/>
          </a:bodyPr>
          <a:lstStyle/>
          <a:p>
            <a:pPr marL="0" marR="0" lvl="0" indent="0" algn="l" defTabSz="914400" rtl="0" eaLnBrk="1" fontAlgn="auto" latinLnBrk="1" hangingPunct="0">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Helvetica Light"/>
                <a:sym typeface="Helvetica Light"/>
              </a:rPr>
              <a:t>28 total: 15 industry, 12 academia, 1 government;</a:t>
            </a:r>
            <a:r>
              <a:rPr kumimoji="0" lang="en-US" sz="1200" b="0" i="0" u="none" strike="noStrike" kern="0" cap="none" spc="0" normalizeH="0" baseline="0" noProof="0" dirty="0" smtClean="0">
                <a:ln>
                  <a:noFill/>
                </a:ln>
                <a:solidFill>
                  <a:srgbClr val="000000"/>
                </a:solidFill>
                <a:effectLst/>
                <a:uLnTx/>
                <a:uFillTx/>
                <a:latin typeface="Helvetica Light"/>
              </a:rPr>
              <a:t>15 Europe,</a:t>
            </a:r>
            <a:r>
              <a:rPr kumimoji="0" lang="en-US" sz="1200" b="0" i="0" u="none" strike="noStrike" kern="0" cap="none" spc="0" normalizeH="0" baseline="0" noProof="0" dirty="0" smtClean="0">
                <a:ln>
                  <a:noFill/>
                </a:ln>
                <a:solidFill>
                  <a:srgbClr val="000000"/>
                </a:solidFill>
                <a:effectLst/>
                <a:uLnTx/>
                <a:uFillTx/>
                <a:latin typeface="Helvetica Light"/>
                <a:sym typeface="Helvetica Light"/>
              </a:rPr>
              <a:t> 5 Asia Pacific</a:t>
            </a:r>
            <a:r>
              <a:rPr kumimoji="0" lang="en-US" sz="1200" b="0" i="0" u="none" strike="noStrike" kern="0" cap="none" spc="0" normalizeH="0" baseline="0" noProof="0" dirty="0" smtClean="0">
                <a:ln>
                  <a:noFill/>
                </a:ln>
                <a:solidFill>
                  <a:srgbClr val="000000"/>
                </a:solidFill>
                <a:effectLst/>
                <a:uLnTx/>
                <a:uFillTx/>
                <a:latin typeface="Helvetica Light"/>
              </a:rPr>
              <a:t>, 4 N. America,3 </a:t>
            </a:r>
            <a:r>
              <a:rPr kumimoji="0" lang="en-US" sz="1200" b="0" i="0" u="none" strike="noStrike" kern="0" cap="none" spc="0" normalizeH="0" baseline="0" noProof="0" dirty="0" smtClean="0">
                <a:ln>
                  <a:noFill/>
                </a:ln>
                <a:solidFill>
                  <a:srgbClr val="000000"/>
                </a:solidFill>
                <a:effectLst/>
                <a:uLnTx/>
                <a:uFillTx/>
                <a:latin typeface="Helvetica Light"/>
                <a:sym typeface="Helvetica Light"/>
              </a:rPr>
              <a:t>S. America</a:t>
            </a:r>
            <a:r>
              <a:rPr kumimoji="0" lang="en-US" sz="1200" b="0" i="0" u="none" strike="noStrike" kern="0" cap="none" spc="0" normalizeH="0" baseline="0" noProof="0" dirty="0" smtClean="0">
                <a:ln>
                  <a:noFill/>
                </a:ln>
                <a:solidFill>
                  <a:srgbClr val="000000"/>
                </a:solidFill>
                <a:effectLst/>
                <a:uLnTx/>
                <a:uFillTx/>
                <a:latin typeface="Helvetica Light"/>
              </a:rPr>
              <a:t>,1 Africa</a:t>
            </a:r>
            <a:endParaRPr kumimoji="0" lang="en-US" sz="1200" b="0" i="0" u="none" strike="noStrike" kern="0" cap="none" spc="0" normalizeH="0" baseline="0" noProof="0" dirty="0">
              <a:ln>
                <a:noFill/>
              </a:ln>
              <a:solidFill>
                <a:srgbClr val="000000"/>
              </a:solidFill>
              <a:effectLst/>
              <a:uLnTx/>
              <a:uFillTx/>
              <a:latin typeface="Helvetica Light"/>
              <a:sym typeface="Helvetica Light"/>
            </a:endParaRPr>
          </a:p>
        </p:txBody>
      </p:sp>
      <p:sp>
        <p:nvSpPr>
          <p:cNvPr id="4" name="Slide Number Placeholder 3"/>
          <p:cNvSpPr>
            <a:spLocks noGrp="1"/>
          </p:cNvSpPr>
          <p:nvPr>
            <p:ph type="sldNum" sz="quarter" idx="12"/>
          </p:nvPr>
        </p:nvSpPr>
        <p:spPr/>
        <p:txBody>
          <a:bodyPr/>
          <a:lstStyle/>
          <a:p>
            <a:fld id="{50AE1EE4-24CB-4B8B-8A64-4B404B2DEBF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Q1</a:t>
            </a:r>
            <a:endParaRPr lang="en-US" dirty="0"/>
          </a:p>
        </p:txBody>
      </p:sp>
      <p:sp>
        <p:nvSpPr>
          <p:cNvPr id="3" name="Content Placeholder 2"/>
          <p:cNvSpPr>
            <a:spLocks noGrp="1"/>
          </p:cNvSpPr>
          <p:nvPr>
            <p:ph idx="1"/>
          </p:nvPr>
        </p:nvSpPr>
        <p:spPr/>
        <p:txBody>
          <a:bodyPr>
            <a:normAutofit/>
          </a:bodyPr>
          <a:lstStyle/>
          <a:p>
            <a:pPr marL="284163" lvl="0" indent="-215900">
              <a:spcBef>
                <a:spcPts val="4200"/>
              </a:spcBef>
              <a:buSzPct val="75000"/>
              <a:buFontTx/>
              <a:buChar char="•"/>
            </a:pPr>
            <a:r>
              <a:rPr lang="en-US" sz="1800" dirty="0" smtClean="0">
                <a:solidFill>
                  <a:srgbClr val="000000"/>
                </a:solidFill>
              </a:rPr>
              <a:t>Committee members asked to assess impact of several advanced control  technologies:</a:t>
            </a:r>
          </a:p>
          <a:p>
            <a:pPr marL="511175" lvl="1" indent="-203200">
              <a:spcBef>
                <a:spcPts val="600"/>
              </a:spcBef>
              <a:buSzPct val="75000"/>
              <a:buFontTx/>
              <a:buChar char="•"/>
            </a:pPr>
            <a:r>
              <a:rPr lang="en-US" sz="1600" dirty="0" smtClean="0"/>
              <a:t>High impact—multiple sectors</a:t>
            </a:r>
          </a:p>
          <a:p>
            <a:pPr marL="511175" lvl="1" indent="-203200">
              <a:spcBef>
                <a:spcPts val="600"/>
              </a:spcBef>
              <a:buSzPct val="75000"/>
              <a:buFontTx/>
              <a:buChar char="•"/>
            </a:pPr>
            <a:r>
              <a:rPr lang="en-US" sz="1600" dirty="0" smtClean="0"/>
              <a:t>High impact—single sector</a:t>
            </a:r>
          </a:p>
          <a:p>
            <a:pPr marL="511175" lvl="1" indent="-203200">
              <a:spcBef>
                <a:spcPts val="600"/>
              </a:spcBef>
              <a:buSzPct val="75000"/>
              <a:buFontTx/>
              <a:buChar char="•"/>
            </a:pPr>
            <a:r>
              <a:rPr lang="en-US" sz="1600" dirty="0" smtClean="0"/>
              <a:t>Medium impact</a:t>
            </a:r>
          </a:p>
          <a:p>
            <a:pPr marL="511175" lvl="1" indent="-203200">
              <a:spcBef>
                <a:spcPts val="600"/>
              </a:spcBef>
              <a:buSzPct val="75000"/>
              <a:buFontTx/>
              <a:buChar char="•"/>
            </a:pPr>
            <a:r>
              <a:rPr lang="en-US" sz="1600" dirty="0" smtClean="0"/>
              <a:t>Low impact</a:t>
            </a:r>
          </a:p>
          <a:p>
            <a:pPr marL="511175" lvl="1" indent="-203200">
              <a:spcBef>
                <a:spcPts val="600"/>
              </a:spcBef>
              <a:buSzPct val="75000"/>
              <a:buFontTx/>
              <a:buChar char="•"/>
            </a:pPr>
            <a:r>
              <a:rPr lang="en-US" sz="1600" dirty="0" smtClean="0"/>
              <a:t>No impact</a:t>
            </a:r>
          </a:p>
          <a:p>
            <a:endParaRPr lang="en-US" sz="2000" dirty="0"/>
          </a:p>
        </p:txBody>
      </p:sp>
      <p:sp>
        <p:nvSpPr>
          <p:cNvPr id="4" name="TextBox 3"/>
          <p:cNvSpPr txBox="1"/>
          <p:nvPr/>
        </p:nvSpPr>
        <p:spPr>
          <a:xfrm>
            <a:off x="2971800" y="2672983"/>
            <a:ext cx="6096000" cy="4108817"/>
          </a:xfrm>
          <a:prstGeom prst="rect">
            <a:avLst/>
          </a:prstGeom>
          <a:solidFill>
            <a:schemeClr val="accent6">
              <a:lumMod val="20000"/>
              <a:lumOff val="80000"/>
            </a:schemeClr>
          </a:solidFill>
        </p:spPr>
        <p:txBody>
          <a:bodyPr wrap="square" lIns="0" rIns="0" rtlCol="0">
            <a:spAutoFit/>
          </a:bodyPr>
          <a:lstStyle/>
          <a:p>
            <a:pPr marL="511175" lvl="1" indent="-203200" defTabSz="514350">
              <a:spcBef>
                <a:spcPts val="600"/>
              </a:spcBef>
              <a:buSzPct val="75000"/>
            </a:pPr>
            <a:r>
              <a:rPr lang="en-US" sz="1400" u="sng" dirty="0" smtClean="0"/>
              <a:t>Q1 Responses [23 responses except where noted]</a:t>
            </a:r>
          </a:p>
          <a:p>
            <a:pPr marL="511175" lvl="1" indent="-203200" defTabSz="514350">
              <a:spcBef>
                <a:spcPts val="600"/>
              </a:spcBef>
              <a:buSzPct val="75000"/>
              <a:buFontTx/>
              <a:buChar char="•"/>
            </a:pPr>
            <a:r>
              <a:rPr lang="en-US" sz="1400" dirty="0" smtClean="0"/>
              <a:t>PID control:  23 High-impact</a:t>
            </a:r>
          </a:p>
          <a:p>
            <a:pPr marL="511175" lvl="1" indent="-203200" defTabSz="514350">
              <a:spcBef>
                <a:spcPts val="600"/>
              </a:spcBef>
              <a:buSzPct val="75000"/>
              <a:buFontTx/>
              <a:buChar char="•"/>
            </a:pPr>
            <a:r>
              <a:rPr lang="en-US" sz="1400" dirty="0" smtClean="0"/>
              <a:t>Model-predictive control:  18 High-impact; 2 No/Lo impact</a:t>
            </a:r>
          </a:p>
          <a:p>
            <a:pPr marL="511175" lvl="1" indent="-203200" defTabSz="514350">
              <a:spcBef>
                <a:spcPts val="600"/>
              </a:spcBef>
              <a:buSzPct val="75000"/>
              <a:buFontTx/>
              <a:buChar char="•"/>
            </a:pPr>
            <a:r>
              <a:rPr lang="en-US" sz="1400" dirty="0" smtClean="0"/>
              <a:t>System identification:  14 High-impact; 2 No/Lo impact</a:t>
            </a:r>
          </a:p>
          <a:p>
            <a:pPr marL="511175" lvl="1" indent="-203200" defTabSz="514350">
              <a:spcBef>
                <a:spcPts val="600"/>
              </a:spcBef>
              <a:buSzPct val="75000"/>
              <a:buFontTx/>
              <a:buChar char="•"/>
            </a:pPr>
            <a:r>
              <a:rPr lang="en-US" sz="1400" dirty="0" smtClean="0"/>
              <a:t>Process data analytics:  14 High-impact; 4 No/Lo impact</a:t>
            </a:r>
          </a:p>
          <a:p>
            <a:pPr marL="511175" lvl="1" indent="-203200" defTabSz="514350">
              <a:spcBef>
                <a:spcPts val="600"/>
              </a:spcBef>
              <a:buSzPct val="75000"/>
              <a:buFontTx/>
              <a:buChar char="•"/>
            </a:pPr>
            <a:r>
              <a:rPr lang="en-US" sz="1400" dirty="0" smtClean="0"/>
              <a:t>Soft sensing:  12 High-impact; 5 No/Lo impact</a:t>
            </a:r>
          </a:p>
          <a:p>
            <a:pPr marL="511175" lvl="1" indent="-203200" defTabSz="514350">
              <a:spcBef>
                <a:spcPts val="600"/>
              </a:spcBef>
              <a:buSzPct val="75000"/>
              <a:buFontTx/>
              <a:buChar char="•"/>
            </a:pPr>
            <a:r>
              <a:rPr lang="en-US" sz="1400" dirty="0" smtClean="0"/>
              <a:t>Fault detection and identification [22]:  11 High-impact; 4 No/Lo impact</a:t>
            </a:r>
          </a:p>
          <a:p>
            <a:pPr marL="511175" lvl="1" indent="-203200" defTabSz="514350">
              <a:spcBef>
                <a:spcPts val="600"/>
              </a:spcBef>
              <a:buSzPct val="75000"/>
              <a:buFontTx/>
              <a:buChar char="•"/>
            </a:pPr>
            <a:r>
              <a:rPr lang="en-US" sz="1400" dirty="0" smtClean="0"/>
              <a:t>Decentralized and/or coordinated control:  11 High-impact; 7 No/Lo impact</a:t>
            </a:r>
          </a:p>
          <a:p>
            <a:pPr marL="511175" lvl="1" indent="-203200" defTabSz="514350">
              <a:spcBef>
                <a:spcPts val="600"/>
              </a:spcBef>
              <a:buSzPct val="75000"/>
              <a:buFontTx/>
              <a:buChar char="•"/>
            </a:pPr>
            <a:r>
              <a:rPr lang="en-US" sz="1400" dirty="0" smtClean="0"/>
              <a:t>Intelligent control:  8 High-impact; 7 No/Lo impact</a:t>
            </a:r>
          </a:p>
          <a:p>
            <a:pPr marL="511175" lvl="1" indent="-203200" defTabSz="514350">
              <a:spcBef>
                <a:spcPts val="600"/>
              </a:spcBef>
              <a:buSzPct val="75000"/>
              <a:buFontTx/>
              <a:buChar char="•"/>
            </a:pPr>
            <a:r>
              <a:rPr lang="en-US" sz="1400" dirty="0" smtClean="0"/>
              <a:t>Discrete-event systems [22]:  5 High-impact; 7 No/Lo impact</a:t>
            </a:r>
          </a:p>
          <a:p>
            <a:pPr marL="511175" lvl="1" indent="-203200" defTabSz="514350">
              <a:spcBef>
                <a:spcPts val="600"/>
              </a:spcBef>
              <a:buSzPct val="75000"/>
              <a:buFontTx/>
              <a:buChar char="•"/>
            </a:pPr>
            <a:r>
              <a:rPr lang="en-US" sz="1400" dirty="0" smtClean="0"/>
              <a:t>Nonlinear control:  5 High-impact; 8 No/Lo impact</a:t>
            </a:r>
          </a:p>
          <a:p>
            <a:pPr marL="511175" lvl="1" indent="-203200" defTabSz="514350">
              <a:spcBef>
                <a:spcPts val="600"/>
              </a:spcBef>
              <a:buSzPct val="75000"/>
              <a:buFontTx/>
              <a:buChar char="•"/>
            </a:pPr>
            <a:r>
              <a:rPr lang="en-US" sz="1400" dirty="0" smtClean="0"/>
              <a:t>Adaptive control:  4 High-impact; 10 No/Lo impact</a:t>
            </a:r>
          </a:p>
          <a:p>
            <a:pPr marL="511175" lvl="1" indent="-203200" defTabSz="514350">
              <a:spcBef>
                <a:spcPts val="600"/>
              </a:spcBef>
              <a:buSzPct val="75000"/>
              <a:buFontTx/>
              <a:buChar char="•"/>
            </a:pPr>
            <a:r>
              <a:rPr lang="en-US" sz="1400" dirty="0" smtClean="0"/>
              <a:t>Hybrid dynamical systems:  3 High-impact; 10 No/Lo impact</a:t>
            </a:r>
          </a:p>
          <a:p>
            <a:pPr marL="511175" lvl="1" indent="-203200" defTabSz="514350">
              <a:spcBef>
                <a:spcPts val="600"/>
              </a:spcBef>
              <a:buSzPct val="75000"/>
              <a:buFontTx/>
              <a:buChar char="•"/>
            </a:pPr>
            <a:r>
              <a:rPr lang="en-US" sz="1400" dirty="0" smtClean="0"/>
              <a:t>Robust control:  3 High-impact; 10 No/Lo impact</a:t>
            </a:r>
          </a:p>
        </p:txBody>
      </p:sp>
      <p:sp>
        <p:nvSpPr>
          <p:cNvPr id="5" name="Slide Number Placeholder 4"/>
          <p:cNvSpPr>
            <a:spLocks noGrp="1"/>
          </p:cNvSpPr>
          <p:nvPr>
            <p:ph type="sldNum" sz="quarter" idx="12"/>
          </p:nvPr>
        </p:nvSpPr>
        <p:spPr/>
        <p:txBody>
          <a:bodyPr/>
          <a:lstStyle/>
          <a:p>
            <a:fld id="{E1EC6140-AF04-466C-9077-E42FBF88B291}"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 Salient points</a:t>
            </a:r>
            <a:endParaRPr lang="en-US" dirty="0"/>
          </a:p>
        </p:txBody>
      </p:sp>
      <p:sp>
        <p:nvSpPr>
          <p:cNvPr id="3" name="Content Placeholder 2"/>
          <p:cNvSpPr>
            <a:spLocks noGrp="1"/>
          </p:cNvSpPr>
          <p:nvPr>
            <p:ph idx="1"/>
          </p:nvPr>
        </p:nvSpPr>
        <p:spPr/>
        <p:txBody>
          <a:bodyPr>
            <a:normAutofit/>
          </a:bodyPr>
          <a:lstStyle/>
          <a:p>
            <a:r>
              <a:rPr lang="en-US" sz="2000" dirty="0" smtClean="0"/>
              <a:t>Significant divergence of opinion… the only item on which everyone is agreed is that PID control has had a large impact!</a:t>
            </a:r>
          </a:p>
          <a:p>
            <a:r>
              <a:rPr lang="en-US" sz="2000" dirty="0" smtClean="0"/>
              <a:t>In general, the following are generally seen as having had significant industry impact: MPC, Sys ID, data analytics, soft sensing, FDI</a:t>
            </a:r>
          </a:p>
          <a:p>
            <a:r>
              <a:rPr lang="en-US" sz="2000" dirty="0" smtClean="0"/>
              <a:t>In general, the following are seen as having had little impact so far: robust control, hybrid systems, adaptive control </a:t>
            </a:r>
          </a:p>
          <a:p>
            <a:r>
              <a:rPr lang="en-US" sz="2000" dirty="0" smtClean="0"/>
              <a:t>Some responses to Q1 suggest that not all members are aware of successful advanced control applications</a:t>
            </a:r>
          </a:p>
          <a:p>
            <a:r>
              <a:rPr lang="en-US" sz="2000" dirty="0" smtClean="0"/>
              <a:t>Some differences in assessment probably arise from poorly defined terms—we should clarify such definitions</a:t>
            </a:r>
          </a:p>
          <a:p>
            <a:r>
              <a:rPr lang="en-US" sz="2000" dirty="0" smtClean="0"/>
              <a:t>Further clarifications and communication should help us reduce the divergence of opinion on the impact of the considered technologies</a:t>
            </a:r>
          </a:p>
          <a:p>
            <a:endParaRPr lang="en-US" sz="2000"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Q2</a:t>
            </a:r>
            <a:endParaRPr lang="en-US" dirty="0"/>
          </a:p>
        </p:txBody>
      </p:sp>
      <p:sp>
        <p:nvSpPr>
          <p:cNvPr id="3" name="Content Placeholder 2"/>
          <p:cNvSpPr>
            <a:spLocks noGrp="1"/>
          </p:cNvSpPr>
          <p:nvPr>
            <p:ph idx="1"/>
          </p:nvPr>
        </p:nvSpPr>
        <p:spPr/>
        <p:txBody>
          <a:bodyPr>
            <a:normAutofit/>
          </a:bodyPr>
          <a:lstStyle/>
          <a:p>
            <a:pPr marL="284163" indent="-215900">
              <a:spcBef>
                <a:spcPts val="4200"/>
              </a:spcBef>
              <a:buSzPct val="75000"/>
              <a:buFontTx/>
              <a:buChar char="•"/>
            </a:pPr>
            <a:r>
              <a:rPr lang="en-US" sz="2400" dirty="0" smtClean="0">
                <a:solidFill>
                  <a:srgbClr val="000000"/>
                </a:solidFill>
              </a:rPr>
              <a:t>Challenges for industry applications of advanced control :</a:t>
            </a:r>
          </a:p>
          <a:p>
            <a:pPr marL="511175" lvl="1" indent="-203200">
              <a:spcBef>
                <a:spcPts val="600"/>
              </a:spcBef>
              <a:buSzPct val="75000"/>
              <a:buFontTx/>
              <a:buChar char="•"/>
            </a:pPr>
            <a:r>
              <a:rPr lang="en-US" sz="2000" dirty="0" smtClean="0"/>
              <a:t>Strongly agree</a:t>
            </a:r>
          </a:p>
          <a:p>
            <a:pPr marL="511175" lvl="1" indent="-203200">
              <a:spcBef>
                <a:spcPts val="600"/>
              </a:spcBef>
              <a:buSzPct val="75000"/>
              <a:buFontTx/>
              <a:buChar char="•"/>
            </a:pPr>
            <a:r>
              <a:rPr lang="en-US" sz="2000" dirty="0" smtClean="0"/>
              <a:t>Agree</a:t>
            </a:r>
          </a:p>
          <a:p>
            <a:pPr marL="511175" lvl="1" indent="-203200">
              <a:spcBef>
                <a:spcPts val="600"/>
              </a:spcBef>
              <a:buSzPct val="75000"/>
              <a:buFontTx/>
              <a:buChar char="•"/>
            </a:pPr>
            <a:r>
              <a:rPr lang="en-US" sz="2000" dirty="0" smtClean="0"/>
              <a:t>Neutral</a:t>
            </a:r>
          </a:p>
          <a:p>
            <a:pPr marL="511175" lvl="1" indent="-203200">
              <a:spcBef>
                <a:spcPts val="600"/>
              </a:spcBef>
              <a:buSzPct val="75000"/>
              <a:buFontTx/>
              <a:buChar char="•"/>
            </a:pPr>
            <a:r>
              <a:rPr lang="en-US" sz="2000" dirty="0" smtClean="0"/>
              <a:t>Disagree</a:t>
            </a:r>
          </a:p>
          <a:p>
            <a:pPr marL="511175" lvl="1" indent="-203200">
              <a:spcBef>
                <a:spcPts val="600"/>
              </a:spcBef>
              <a:buSzPct val="75000"/>
              <a:buFontTx/>
              <a:buChar char="•"/>
            </a:pPr>
            <a:r>
              <a:rPr lang="en-US" sz="2000" dirty="0" smtClean="0"/>
              <a:t>Strongly disagree</a:t>
            </a:r>
          </a:p>
          <a:p>
            <a:endParaRPr lang="en-US"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6509474"/>
          </a:xfrm>
          <a:prstGeom prst="rect">
            <a:avLst/>
          </a:prstGeom>
          <a:solidFill>
            <a:schemeClr val="accent6">
              <a:lumMod val="20000"/>
              <a:lumOff val="80000"/>
            </a:schemeClr>
          </a:solidFill>
        </p:spPr>
        <p:txBody>
          <a:bodyPr wrap="square" lIns="0" rIns="0" rtlCol="0">
            <a:spAutoFit/>
          </a:bodyPr>
          <a:lstStyle/>
          <a:p>
            <a:pPr marL="511175" lvl="1" indent="-203200" defTabSz="514350">
              <a:spcBef>
                <a:spcPts val="600"/>
              </a:spcBef>
              <a:buSzPct val="75000"/>
              <a:buFontTx/>
              <a:buChar char="•"/>
            </a:pPr>
            <a:r>
              <a:rPr lang="en-US" sz="1400" dirty="0" smtClean="0">
                <a:solidFill>
                  <a:schemeClr val="accent6">
                    <a:lumMod val="50000"/>
                  </a:schemeClr>
                </a:solidFill>
              </a:rPr>
              <a:t>Industry lacks staff with the technical competency in advanced control that is required for high-impact applications </a:t>
            </a:r>
          </a:p>
          <a:p>
            <a:pPr marL="968375" lvl="2" indent="-203200" defTabSz="514350">
              <a:spcBef>
                <a:spcPts val="600"/>
              </a:spcBef>
              <a:buSzPct val="75000"/>
              <a:buFontTx/>
              <a:buChar char="•"/>
            </a:pPr>
            <a:r>
              <a:rPr lang="en-US" sz="1400" dirty="0" smtClean="0">
                <a:solidFill>
                  <a:srgbClr val="0070C0"/>
                </a:solidFill>
              </a:rPr>
              <a:t>(Strongly) agree: 19; (strongly) disagree: 1</a:t>
            </a:r>
          </a:p>
          <a:p>
            <a:pPr marL="511175" lvl="1" indent="-203200" defTabSz="514350">
              <a:spcBef>
                <a:spcPts val="600"/>
              </a:spcBef>
              <a:buSzPct val="75000"/>
              <a:buFontTx/>
              <a:buChar char="•"/>
            </a:pPr>
            <a:r>
              <a:rPr lang="en-US" sz="1400" dirty="0" smtClean="0">
                <a:solidFill>
                  <a:schemeClr val="accent6">
                    <a:lumMod val="50000"/>
                  </a:schemeClr>
                </a:solidFill>
              </a:rPr>
              <a:t>Control researchers are much poorer than researchers in other fields at communicating their ideas and results to industry management </a:t>
            </a:r>
          </a:p>
          <a:p>
            <a:pPr marL="968375" lvl="2" indent="-203200" defTabSz="514350">
              <a:spcBef>
                <a:spcPts val="600"/>
              </a:spcBef>
              <a:buSzPct val="75000"/>
              <a:buFontTx/>
              <a:buChar char="•"/>
            </a:pPr>
            <a:r>
              <a:rPr lang="en-US" sz="1400" dirty="0" smtClean="0">
                <a:solidFill>
                  <a:srgbClr val="0070C0"/>
                </a:solidFill>
              </a:rPr>
              <a:t>(Strongly) agree: 9; (strongly) disagree: 7</a:t>
            </a:r>
          </a:p>
          <a:p>
            <a:pPr marL="511175" lvl="1" indent="-203200" defTabSz="514350">
              <a:spcBef>
                <a:spcPts val="600"/>
              </a:spcBef>
              <a:buSzPct val="75000"/>
              <a:buFontTx/>
              <a:buChar char="•"/>
            </a:pPr>
            <a:r>
              <a:rPr lang="en-US" sz="1400" dirty="0" smtClean="0">
                <a:solidFill>
                  <a:schemeClr val="accent6">
                    <a:lumMod val="50000"/>
                  </a:schemeClr>
                </a:solidFill>
              </a:rPr>
              <a:t>The maturity or readiness level of results of advanced control research is too low for attracting industry interest</a:t>
            </a:r>
          </a:p>
          <a:p>
            <a:pPr marL="968375" lvl="2" indent="-203200" defTabSz="514350">
              <a:spcBef>
                <a:spcPts val="600"/>
              </a:spcBef>
              <a:buSzPct val="75000"/>
              <a:buFontTx/>
              <a:buChar char="•"/>
            </a:pPr>
            <a:r>
              <a:rPr lang="en-US" sz="1400" dirty="0" smtClean="0">
                <a:solidFill>
                  <a:srgbClr val="0070C0"/>
                </a:solidFill>
              </a:rPr>
              <a:t>(Strongly) agree: 13; (strongly) disagree: 5 </a:t>
            </a:r>
            <a:r>
              <a:rPr lang="en-US" sz="1400" dirty="0" smtClean="0"/>
              <a:t>-- [Industry: 5/12 disagree; Academia: 0/10 disagrees]</a:t>
            </a:r>
          </a:p>
          <a:p>
            <a:pPr marL="511175" lvl="1" indent="-203200" defTabSz="514350">
              <a:spcBef>
                <a:spcPts val="600"/>
              </a:spcBef>
              <a:buSzPct val="75000"/>
              <a:buFontTx/>
              <a:buChar char="•"/>
            </a:pPr>
            <a:r>
              <a:rPr lang="en-US" sz="1400" dirty="0" smtClean="0">
                <a:solidFill>
                  <a:schemeClr val="accent6">
                    <a:lumMod val="50000"/>
                  </a:schemeClr>
                </a:solidFill>
              </a:rPr>
              <a:t>Advanced control has limited relevance to problems facing industries and their customers </a:t>
            </a:r>
          </a:p>
          <a:p>
            <a:pPr marL="968375" lvl="2" indent="-203200" defTabSz="514350">
              <a:spcBef>
                <a:spcPts val="600"/>
              </a:spcBef>
              <a:buSzPct val="75000"/>
              <a:buFontTx/>
              <a:buChar char="•"/>
            </a:pPr>
            <a:r>
              <a:rPr lang="en-US" sz="1400" dirty="0" smtClean="0">
                <a:solidFill>
                  <a:srgbClr val="0070C0"/>
                </a:solidFill>
              </a:rPr>
              <a:t>(Strongly) agree: 1; (strongly) disagree: 15</a:t>
            </a:r>
          </a:p>
          <a:p>
            <a:pPr marL="511175" lvl="1" indent="-203200" defTabSz="514350">
              <a:spcBef>
                <a:spcPts val="600"/>
              </a:spcBef>
              <a:buSzPct val="75000"/>
              <a:buFontTx/>
              <a:buChar char="•"/>
            </a:pPr>
            <a:r>
              <a:rPr lang="en-US" sz="1400" dirty="0" smtClean="0">
                <a:solidFill>
                  <a:schemeClr val="accent6">
                    <a:lumMod val="50000"/>
                  </a:schemeClr>
                </a:solidFill>
              </a:rPr>
              <a:t>The conflict between industry deadlines and academic research timelines is worse in control than in related engineering fields </a:t>
            </a:r>
          </a:p>
          <a:p>
            <a:pPr marL="968375" lvl="2" indent="-203200" defTabSz="514350">
              <a:spcBef>
                <a:spcPts val="600"/>
              </a:spcBef>
              <a:buSzPct val="75000"/>
              <a:buFontTx/>
              <a:buChar char="•"/>
            </a:pPr>
            <a:r>
              <a:rPr lang="en-US" sz="1400" dirty="0" smtClean="0">
                <a:solidFill>
                  <a:srgbClr val="0070C0"/>
                </a:solidFill>
              </a:rPr>
              <a:t>(Strongly) agree: 7; (strongly) disagree: 8</a:t>
            </a:r>
          </a:p>
          <a:p>
            <a:pPr marL="511175" lvl="1" indent="-203200" defTabSz="514350">
              <a:spcBef>
                <a:spcPts val="600"/>
              </a:spcBef>
              <a:buSzPct val="75000"/>
              <a:buFontTx/>
              <a:buChar char="•"/>
            </a:pPr>
            <a:r>
              <a:rPr lang="en-US" sz="1400" dirty="0" smtClean="0">
                <a:solidFill>
                  <a:schemeClr val="accent6">
                    <a:lumMod val="50000"/>
                  </a:schemeClr>
                </a:solidFill>
              </a:rPr>
              <a:t>Control researchers place too much emphasis on applied mathematics or advanced algorithms whereas successful industry applications require deep domain knowledge</a:t>
            </a:r>
          </a:p>
          <a:p>
            <a:pPr marL="968375" lvl="2" indent="-203200" defTabSz="514350">
              <a:spcBef>
                <a:spcPts val="600"/>
              </a:spcBef>
              <a:buSzPct val="75000"/>
              <a:buFontTx/>
              <a:buChar char="•"/>
            </a:pPr>
            <a:r>
              <a:rPr lang="en-US" sz="1400" dirty="0" smtClean="0">
                <a:solidFill>
                  <a:srgbClr val="0070C0"/>
                </a:solidFill>
              </a:rPr>
              <a:t>(Strongly) agree: 19; (strongly) disagree: 3</a:t>
            </a:r>
          </a:p>
          <a:p>
            <a:pPr marL="511175" lvl="1" indent="-203200" defTabSz="514350">
              <a:spcBef>
                <a:spcPts val="600"/>
              </a:spcBef>
              <a:buSzPct val="75000"/>
              <a:buFontTx/>
              <a:buChar char="•"/>
            </a:pPr>
            <a:r>
              <a:rPr lang="en-US" sz="1400" dirty="0" smtClean="0">
                <a:solidFill>
                  <a:schemeClr val="accent6">
                    <a:lumMod val="50000"/>
                  </a:schemeClr>
                </a:solidFill>
              </a:rPr>
              <a:t>Control researchers place too little emphasis on plant/process modeling and model-development methodologies</a:t>
            </a:r>
          </a:p>
          <a:p>
            <a:pPr marL="968375" lvl="2" indent="-203200" defTabSz="514350">
              <a:spcBef>
                <a:spcPts val="600"/>
              </a:spcBef>
              <a:buSzPct val="75000"/>
              <a:buFontTx/>
              <a:buChar char="•"/>
            </a:pPr>
            <a:r>
              <a:rPr lang="en-US" sz="1400" dirty="0" smtClean="0">
                <a:solidFill>
                  <a:srgbClr val="0070C0"/>
                </a:solidFill>
              </a:rPr>
              <a:t>(Strongly) agree: 13; (strongly) disagree: 4 </a:t>
            </a:r>
            <a:r>
              <a:rPr lang="en-US" sz="1400" dirty="0" smtClean="0"/>
              <a:t>-- [I: 0/12 disagrees; A: 3/10 disagree]</a:t>
            </a:r>
          </a:p>
          <a:p>
            <a:pPr marL="511175" lvl="1" indent="-203200" defTabSz="514350">
              <a:spcBef>
                <a:spcPts val="600"/>
              </a:spcBef>
              <a:buSzPct val="75000"/>
              <a:buFontTx/>
              <a:buChar char="•"/>
            </a:pPr>
            <a:r>
              <a:rPr lang="en-US" sz="1400" dirty="0" smtClean="0">
                <a:solidFill>
                  <a:schemeClr val="accent6">
                    <a:lumMod val="50000"/>
                  </a:schemeClr>
                </a:solidFill>
              </a:rPr>
              <a:t>Control students (undergraduate and graduate) are not sufficiently exposed to industry problems</a:t>
            </a:r>
          </a:p>
          <a:p>
            <a:pPr marL="968375" lvl="2" indent="-203200" defTabSz="514350">
              <a:spcBef>
                <a:spcPts val="600"/>
              </a:spcBef>
              <a:buSzPct val="75000"/>
              <a:buFontTx/>
              <a:buChar char="•"/>
            </a:pPr>
            <a:r>
              <a:rPr lang="en-US" sz="1400" dirty="0" smtClean="0">
                <a:solidFill>
                  <a:srgbClr val="0070C0"/>
                </a:solidFill>
              </a:rPr>
              <a:t>(Strongly) agree: 16; (strongly) disagree: 3 </a:t>
            </a:r>
            <a:r>
              <a:rPr lang="en-US" sz="1400" dirty="0" smtClean="0"/>
              <a:t>-- [I: 0/12 disagrees; A: 3/10 disagree]</a:t>
            </a:r>
            <a:endParaRPr lang="en-US" sz="1400" dirty="0" smtClean="0">
              <a:solidFill>
                <a:srgbClr val="0070C0"/>
              </a:solidFill>
            </a:endParaRPr>
          </a:p>
          <a:p>
            <a:pPr marL="511175" lvl="1" indent="-203200" defTabSz="514350">
              <a:spcBef>
                <a:spcPts val="600"/>
              </a:spcBef>
              <a:buSzPct val="75000"/>
              <a:buFontTx/>
              <a:buChar char="•"/>
            </a:pPr>
            <a:r>
              <a:rPr lang="en-US" sz="1400" dirty="0" smtClean="0">
                <a:solidFill>
                  <a:schemeClr val="accent6">
                    <a:lumMod val="50000"/>
                  </a:schemeClr>
                </a:solidFill>
              </a:rPr>
              <a:t>The academic control community is not seriously interested in collaboration with industry [22 responses]</a:t>
            </a:r>
          </a:p>
          <a:p>
            <a:pPr marL="968375" lvl="2" indent="-203200" defTabSz="514350">
              <a:spcBef>
                <a:spcPts val="600"/>
              </a:spcBef>
              <a:buSzPct val="75000"/>
              <a:buFontTx/>
              <a:buChar char="•"/>
            </a:pPr>
            <a:r>
              <a:rPr lang="en-US" sz="1400" dirty="0" smtClean="0">
                <a:solidFill>
                  <a:srgbClr val="0070C0"/>
                </a:solidFill>
              </a:rPr>
              <a:t>(Strongly) agree: 6; (strongly) disagree: 9 </a:t>
            </a:r>
            <a:r>
              <a:rPr lang="en-US" sz="1400" dirty="0" smtClean="0"/>
              <a:t>-- [I: 4/12 agree; A: 1/9 agrees]</a:t>
            </a:r>
            <a:endParaRPr lang="en-US" sz="1400" dirty="0" smtClean="0">
              <a:solidFill>
                <a:srgbClr val="0070C0"/>
              </a:solidFill>
            </a:endParaRPr>
          </a:p>
          <a:p>
            <a:pPr marL="511175" lvl="1" indent="-203200" defTabSz="514350">
              <a:spcBef>
                <a:spcPts val="600"/>
              </a:spcBef>
              <a:buSzPct val="75000"/>
              <a:buFontTx/>
              <a:buChar char="•"/>
            </a:pPr>
            <a:r>
              <a:rPr lang="en-US" sz="1400" dirty="0" smtClean="0">
                <a:solidFill>
                  <a:schemeClr val="accent6">
                    <a:lumMod val="50000"/>
                  </a:schemeClr>
                </a:solidFill>
              </a:rPr>
              <a:t>There is no problem—advanced control is successful and appreciated in relevant industries </a:t>
            </a:r>
          </a:p>
          <a:p>
            <a:pPr marL="968375" lvl="2" indent="-203200" defTabSz="514350">
              <a:spcBef>
                <a:spcPts val="600"/>
              </a:spcBef>
              <a:buSzPct val="75000"/>
              <a:buFontTx/>
              <a:buChar char="•"/>
            </a:pPr>
            <a:r>
              <a:rPr lang="en-US" sz="1400" dirty="0" smtClean="0">
                <a:solidFill>
                  <a:srgbClr val="0070C0"/>
                </a:solidFill>
              </a:rPr>
              <a:t>(Strongly) agree: 3; (strongly) disagree: 19</a:t>
            </a:r>
          </a:p>
        </p:txBody>
      </p:sp>
      <p:sp>
        <p:nvSpPr>
          <p:cNvPr id="3" name="Slide Number Placeholder 2"/>
          <p:cNvSpPr>
            <a:spLocks noGrp="1"/>
          </p:cNvSpPr>
          <p:nvPr>
            <p:ph type="sldNum" sz="quarter" idx="12"/>
          </p:nvPr>
        </p:nvSpPr>
        <p:spPr/>
        <p:txBody>
          <a:bodyPr/>
          <a:lstStyle/>
          <a:p>
            <a:fld id="{50AE1EE4-24CB-4B8B-8A64-4B404B2DEBF0}"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598</TotalTime>
  <Words>2737</Words>
  <Application>Microsoft Office PowerPoint</Application>
  <PresentationFormat>On-screen Show (4:3)</PresentationFormat>
  <Paragraphs>385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IFAC Pilot Industry Committee</vt:lpstr>
      <vt:lpstr>Agenda</vt:lpstr>
      <vt:lpstr>Committee background</vt:lpstr>
      <vt:lpstr>Committee Membership</vt:lpstr>
      <vt:lpstr>Slide 5</vt:lpstr>
      <vt:lpstr>Survey Q1</vt:lpstr>
      <vt:lpstr>Q1: Salient points</vt:lpstr>
      <vt:lpstr>Survey Q2</vt:lpstr>
      <vt:lpstr>Slide 9</vt:lpstr>
      <vt:lpstr>Survey Q3</vt:lpstr>
      <vt:lpstr>Slide 11</vt:lpstr>
      <vt:lpstr>Slide 12</vt:lpstr>
      <vt:lpstr>Slide 13</vt:lpstr>
      <vt:lpstr>Slide 14</vt:lpstr>
      <vt:lpstr>A few salient points</vt:lpstr>
      <vt:lpstr>Topics for us to focus on . . .</vt:lpstr>
      <vt:lpstr>Ideas for Industry Committee activities (from Task Force report)</vt:lpstr>
      <vt:lpstr>Some next steps</vt:lpstr>
      <vt:lpstr>Committee meeting at ACC 2015 (Chicago)</vt:lpstr>
      <vt:lpstr>Slide 20</vt:lpstr>
    </vt:vector>
  </TitlesOfParts>
  <Company>Honeywell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E701357</dc:creator>
  <cp:lastModifiedBy>E701357</cp:lastModifiedBy>
  <cp:revision>61</cp:revision>
  <dcterms:created xsi:type="dcterms:W3CDTF">2015-06-05T19:09:38Z</dcterms:created>
  <dcterms:modified xsi:type="dcterms:W3CDTF">2015-06-17T17:11:31Z</dcterms:modified>
</cp:coreProperties>
</file>