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4"/>
  </p:notesMasterIdLst>
  <p:handoutMasterIdLst>
    <p:handoutMasterId r:id="rId45"/>
  </p:handoutMasterIdLst>
  <p:sldIdLst>
    <p:sldId id="256" r:id="rId2"/>
    <p:sldId id="269" r:id="rId3"/>
    <p:sldId id="259" r:id="rId4"/>
    <p:sldId id="286" r:id="rId5"/>
    <p:sldId id="287" r:id="rId6"/>
    <p:sldId id="288" r:id="rId7"/>
    <p:sldId id="289" r:id="rId8"/>
    <p:sldId id="290" r:id="rId9"/>
    <p:sldId id="291" r:id="rId10"/>
    <p:sldId id="296" r:id="rId11"/>
    <p:sldId id="292" r:id="rId12"/>
    <p:sldId id="293" r:id="rId13"/>
    <p:sldId id="294" r:id="rId14"/>
    <p:sldId id="295" r:id="rId15"/>
    <p:sldId id="324" r:id="rId16"/>
    <p:sldId id="325" r:id="rId17"/>
    <p:sldId id="326" r:id="rId18"/>
    <p:sldId id="327" r:id="rId19"/>
    <p:sldId id="328" r:id="rId20"/>
    <p:sldId id="329" r:id="rId21"/>
    <p:sldId id="330" r:id="rId22"/>
    <p:sldId id="316" r:id="rId23"/>
    <p:sldId id="309" r:id="rId24"/>
    <p:sldId id="310" r:id="rId25"/>
    <p:sldId id="311" r:id="rId26"/>
    <p:sldId id="312" r:id="rId27"/>
    <p:sldId id="313" r:id="rId28"/>
    <p:sldId id="314" r:id="rId29"/>
    <p:sldId id="315" r:id="rId30"/>
    <p:sldId id="297" r:id="rId31"/>
    <p:sldId id="279" r:id="rId32"/>
    <p:sldId id="299" r:id="rId33"/>
    <p:sldId id="300" r:id="rId34"/>
    <p:sldId id="301" r:id="rId35"/>
    <p:sldId id="302" r:id="rId36"/>
    <p:sldId id="303" r:id="rId37"/>
    <p:sldId id="304" r:id="rId38"/>
    <p:sldId id="323" r:id="rId39"/>
    <p:sldId id="305" r:id="rId40"/>
    <p:sldId id="306" r:id="rId41"/>
    <p:sldId id="298" r:id="rId42"/>
    <p:sldId id="277" r:id="rId4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545F"/>
    <a:srgbClr val="51A7F9"/>
    <a:srgbClr val="7FC2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456" autoAdjust="0"/>
    <p:restoredTop sz="94660"/>
  </p:normalViewPr>
  <p:slideViewPr>
    <p:cSldViewPr>
      <p:cViewPr varScale="1">
        <p:scale>
          <a:sx n="76" d="100"/>
          <a:sy n="76" d="100"/>
        </p:scale>
        <p:origin x="-90"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BC5B0B8F-B19E-4280-B4A2-3307BF3BC85B}" type="datetimeFigureOut">
              <a:rPr lang="en-US" smtClean="0"/>
              <a:pPr/>
              <a:t>12/7/2015</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6103738E-2972-46E4-9400-444BD2E0389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fld id="{22ADFDAF-99DB-48E9-80FC-62F49F5CF84F}" type="datetimeFigureOut">
              <a:rPr lang="en-US" smtClean="0"/>
              <a:pPr/>
              <a:t>12/7/2015</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fld id="{B032B9A9-C7D0-4F91-84D8-C71D1537E98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D65DE5B-9C7C-45B1-BB56-00F5153B85DC}" type="slidenum">
              <a:rPr lang="en-GB" smtClean="0"/>
              <a:pPr/>
              <a:t>24</a:t>
            </a:fld>
            <a:endParaRPr lang="en-GB"/>
          </a:p>
        </p:txBody>
      </p:sp>
    </p:spTree>
    <p:extLst>
      <p:ext uri="{BB962C8B-B14F-4D97-AF65-F5344CB8AC3E}">
        <p14:creationId xmlns="" xmlns:p14="http://schemas.microsoft.com/office/powerpoint/2010/main" val="4113406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noFill/>
        </p:spPr>
        <p:txBody>
          <a:bodyPr>
            <a:normAutofit/>
          </a:bodyPr>
          <a:lstStyle>
            <a:lvl1pPr>
              <a:defRPr sz="3600" b="1"/>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886200"/>
            <a:ext cx="7772400" cy="1752600"/>
          </a:xfrm>
          <a:noFill/>
        </p:spPr>
        <p:txBody>
          <a:bodyPr>
            <a:normAutofit/>
          </a:bodyPr>
          <a:lstStyle>
            <a:lvl1pPr marL="0" indent="0" algn="l">
              <a:buNone/>
              <a:defRPr sz="2400">
                <a:solidFill>
                  <a:srgbClr val="53545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C4E734E-12F7-419E-BB63-9499AA6A3D07}" type="datetime1">
              <a:rPr lang="en-US" smtClean="0"/>
              <a:pPr/>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AE1EE4-24CB-4B8B-8A64-4B404B2DEBF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3DB1A5-1217-4422-B425-AB47FE35962D}" type="datetime1">
              <a:rPr lang="en-US" smtClean="0"/>
              <a:pPr/>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AE1EE4-24CB-4B8B-8A64-4B404B2DEB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934D8A-8D33-4014-A21A-7C1A011F0D15}" type="datetime1">
              <a:rPr lang="en-US" smtClean="0"/>
              <a:pPr/>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AE1EE4-24CB-4B8B-8A64-4B404B2DEB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lIns="274320" anchor="t">
            <a:normAutofit/>
          </a:bodyPr>
          <a:lstStyle>
            <a:lvl1pPr>
              <a:defRPr sz="3200" b="1"/>
            </a:lvl1pPr>
          </a:lstStyle>
          <a:p>
            <a:r>
              <a:rPr lang="en-US" dirty="0" smtClean="0"/>
              <a:t>Click to edit Master title style</a:t>
            </a:r>
            <a:endParaRPr lang="en-US" dirty="0"/>
          </a:p>
        </p:txBody>
      </p:sp>
      <p:sp>
        <p:nvSpPr>
          <p:cNvPr id="3" name="Content Placeholder 2"/>
          <p:cNvSpPr>
            <a:spLocks noGrp="1"/>
          </p:cNvSpPr>
          <p:nvPr>
            <p:ph idx="1"/>
          </p:nvPr>
        </p:nvSpPr>
        <p:spPr/>
        <p:txBody>
          <a:bodyPr lIns="274320">
            <a:normAutofit/>
          </a:bodyPr>
          <a:lstStyle>
            <a:lvl1pPr marL="223838" indent="-223838">
              <a:defRPr sz="2800"/>
            </a:lvl1pPr>
            <a:lvl2pPr marL="577850" indent="-285750">
              <a:defRPr sz="2400"/>
            </a:lvl2pPr>
            <a:lvl3pPr marL="741363" indent="-174625">
              <a:defRPr sz="2000"/>
            </a:lvl3pPr>
            <a:lvl4pPr marL="914400" indent="-165100">
              <a:defRPr sz="1800"/>
            </a:lvl4pPr>
            <a:lvl5pPr marL="1033463" indent="-117475">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AFC1AA6D-17B2-4578-946A-E6235DCCFE8B}" type="datetime1">
              <a:rPr lang="en-US" smtClean="0"/>
              <a:pPr/>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EC6140-AF04-466C-9077-E42FBF88B29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95C675-889A-47FF-AAD6-5E804C3076F6}" type="datetime1">
              <a:rPr lang="en-US" smtClean="0"/>
              <a:pPr/>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AE1EE4-24CB-4B8B-8A64-4B404B2DEBF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057400"/>
            <a:ext cx="46482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2057400"/>
            <a:ext cx="44958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305B053F-90FA-4893-BBB3-291F36B3E1BC}" type="datetime1">
              <a:rPr lang="en-US" smtClean="0"/>
              <a:pPr/>
              <a:t>12/7/2015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AE1EE4-24CB-4B8B-8A64-4B404B2DEB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6D6DFE-08EC-4A11-8CCA-6DE05802A83A}" type="datetime1">
              <a:rPr lang="en-US" smtClean="0"/>
              <a:pPr/>
              <a:t>12/7/2015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AE1EE4-24CB-4B8B-8A64-4B404B2DEB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1295400"/>
            <a:ext cx="9144000" cy="762000"/>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BFA04F-05F8-4711-BBF4-0E5B96254A13}" type="datetime1">
              <a:rPr lang="en-US" smtClean="0"/>
              <a:pPr/>
              <a:t>12/7/2015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AE1EE4-24CB-4B8B-8A64-4B404B2DEBF0}" type="slidenum">
              <a:rPr lang="en-US" smtClean="0"/>
              <a:pPr/>
              <a:t>‹#›</a:t>
            </a:fld>
            <a:endParaRPr lang="en-US"/>
          </a:p>
        </p:txBody>
      </p:sp>
      <p:sp>
        <p:nvSpPr>
          <p:cNvPr id="6" name="Rectangle 5"/>
          <p:cNvSpPr/>
          <p:nvPr userDrawn="1"/>
        </p:nvSpPr>
        <p:spPr>
          <a:xfrm>
            <a:off x="0" y="2057400"/>
            <a:ext cx="9144000" cy="426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872381-EB5B-465D-8FFD-54FBF8D60A8C}" type="datetime1">
              <a:rPr lang="en-US" smtClean="0"/>
              <a:pPr/>
              <a:t>12/7/2015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AE1EE4-24CB-4B8B-8A64-4B404B2DEBF0}" type="slidenum">
              <a:rPr lang="en-US" smtClean="0"/>
              <a:pPr/>
              <a:t>‹#›</a:t>
            </a:fld>
            <a:endParaRPr lang="en-US"/>
          </a:p>
        </p:txBody>
      </p:sp>
      <p:sp>
        <p:nvSpPr>
          <p:cNvPr id="5" name="Rectangle 4"/>
          <p:cNvSpPr/>
          <p:nvPr userDrawn="1"/>
        </p:nvSpPr>
        <p:spPr>
          <a:xfrm>
            <a:off x="0" y="1295400"/>
            <a:ext cx="9144000" cy="502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8C4875-804E-42C0-AF39-479A26CBD321}" type="datetime1">
              <a:rPr lang="en-US" smtClean="0"/>
              <a:pPr/>
              <a:t>12/7/2015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AE1EE4-24CB-4B8B-8A64-4B404B2DEB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1B3170-27FC-4BDD-AC18-6E75ED1AD16A}" type="datetime1">
              <a:rPr lang="en-US" smtClean="0"/>
              <a:pPr/>
              <a:t>12/7/2015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AE1EE4-24CB-4B8B-8A64-4B404B2DEBF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1A7F9"/>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295400"/>
            <a:ext cx="9144000" cy="762000"/>
          </a:xfrm>
          <a:prstGeom prst="rect">
            <a:avLst/>
          </a:prstGeom>
          <a:solidFill>
            <a:schemeClr val="bg1"/>
          </a:solidFill>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0" y="2057400"/>
            <a:ext cx="9144000" cy="4267200"/>
          </a:xfrm>
          <a:prstGeom prst="rect">
            <a:avLst/>
          </a:prstGeom>
          <a:solidFill>
            <a:schemeClr val="bg1"/>
          </a:solidFill>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BC5ACB-743A-49E8-87A1-DB5D3620C931}" type="datetime1">
              <a:rPr lang="en-US" smtClean="0"/>
              <a:pPr/>
              <a:t>12/7/2015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AE1EE4-24CB-4B8B-8A64-4B404B2DEBF0}" type="slidenum">
              <a:rPr lang="en-US" smtClean="0"/>
              <a:pPr/>
              <a:t>‹#›</a:t>
            </a:fld>
            <a:endParaRPr lang="en-US" dirty="0"/>
          </a:p>
        </p:txBody>
      </p:sp>
      <p:pic>
        <p:nvPicPr>
          <p:cNvPr id="7" name="Picture 6" descr="IFAC logo.png"/>
          <p:cNvPicPr>
            <a:picLocks noChangeAspect="1"/>
          </p:cNvPicPr>
          <p:nvPr userDrawn="1"/>
        </p:nvPicPr>
        <p:blipFill>
          <a:blip r:embed="rId13" cstate="print">
            <a:extLst>
              <a:ext uri="{28A0092B-C50C-407E-A947-70E740481C1C}">
                <a14:useLocalDpi xmlns="" xmlns:a14="http://schemas.microsoft.com/office/drawing/2010/main" val="0"/>
              </a:ext>
            </a:extLst>
          </a:blip>
          <a:stretch>
            <a:fillRect/>
          </a:stretch>
        </p:blipFill>
        <p:spPr>
          <a:xfrm>
            <a:off x="160702" y="231213"/>
            <a:ext cx="2415078" cy="97368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spcBef>
          <a:spcPct val="0"/>
        </a:spcBef>
        <a:buNone/>
        <a:defRPr sz="2800" kern="1200">
          <a:solidFill>
            <a:srgbClr val="53545F"/>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www.ifac-control.org/structure/IFAC%20Constitution-and-By-Laws.pd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linkedin.com/groups/833832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taskforce.ifac-control.org/pilot-industry-task-force"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IFAC Pilot Industry Committee</a:t>
            </a:r>
            <a:endParaRPr lang="en-US" dirty="0"/>
          </a:p>
        </p:txBody>
      </p:sp>
      <p:sp>
        <p:nvSpPr>
          <p:cNvPr id="3" name="Subtitle 2"/>
          <p:cNvSpPr>
            <a:spLocks noGrp="1"/>
          </p:cNvSpPr>
          <p:nvPr>
            <p:ph type="subTitle" idx="1"/>
          </p:nvPr>
        </p:nvSpPr>
        <p:spPr/>
        <p:txBody>
          <a:bodyPr/>
          <a:lstStyle/>
          <a:p>
            <a:r>
              <a:rPr lang="en-US" dirty="0" smtClean="0"/>
              <a:t>7 December 2015</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en-US" dirty="0" smtClean="0"/>
              <a:t>Workstream B: </a:t>
            </a:r>
            <a:r>
              <a:rPr lang="en-US" altLang="ja-JP" dirty="0" smtClean="0"/>
              <a:t>Industry engagement models in different geographies and sectors </a:t>
            </a:r>
            <a:r>
              <a:rPr lang="en-US" dirty="0" smtClean="0"/>
              <a:t/>
            </a:r>
            <a:br>
              <a:rPr lang="en-US" dirty="0" smtClean="0"/>
            </a:br>
            <a:r>
              <a:rPr lang="en-US" dirty="0" smtClean="0"/>
              <a:t/>
            </a:r>
            <a:br>
              <a:rPr lang="en-US" dirty="0" smtClean="0"/>
            </a:br>
            <a:r>
              <a:rPr lang="en-US" i="1" dirty="0" smtClean="0"/>
              <a:t>Kazuya Asano</a:t>
            </a:r>
            <a:r>
              <a:rPr lang="en-US" dirty="0" smtClean="0"/>
              <a:t>, chair</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2"/>
          <p:cNvSpPr>
            <a:spLocks noGrp="1"/>
          </p:cNvSpPr>
          <p:nvPr>
            <p:ph type="title"/>
          </p:nvPr>
        </p:nvSpPr>
        <p:spPr/>
        <p:txBody>
          <a:bodyPr/>
          <a:lstStyle/>
          <a:p>
            <a:pPr eaLnBrk="1" hangingPunct="1"/>
            <a:r>
              <a:rPr lang="en-US" altLang="ja-JP" smtClean="0"/>
              <a:t>Workstream B</a:t>
            </a:r>
          </a:p>
        </p:txBody>
      </p:sp>
      <p:sp>
        <p:nvSpPr>
          <p:cNvPr id="3075" name="Content Placeholder 3"/>
          <p:cNvSpPr>
            <a:spLocks noGrp="1"/>
          </p:cNvSpPr>
          <p:nvPr>
            <p:ph idx="1"/>
          </p:nvPr>
        </p:nvSpPr>
        <p:spPr/>
        <p:txBody>
          <a:bodyPr/>
          <a:lstStyle/>
          <a:p>
            <a:pPr eaLnBrk="1" hangingPunct="1"/>
            <a:r>
              <a:rPr lang="en-US" altLang="ja-JP" sz="2400" dirty="0" smtClean="0"/>
              <a:t>Industry engagement models in different geographies and sectors (Kazuya Asano, chair) –</a:t>
            </a:r>
          </a:p>
          <a:p>
            <a:pPr eaLnBrk="1" hangingPunct="1">
              <a:buFont typeface="Arial" charset="0"/>
              <a:buNone/>
            </a:pPr>
            <a:endParaRPr lang="en-US" altLang="ja-JP" sz="2400" dirty="0" smtClean="0"/>
          </a:p>
          <a:p>
            <a:pPr eaLnBrk="1" hangingPunct="1"/>
            <a:r>
              <a:rPr lang="en-US" altLang="ja-JP" sz="2400" dirty="0" smtClean="0"/>
              <a:t>There seems to be considerable variation in industry engagement</a:t>
            </a:r>
          </a:p>
          <a:p>
            <a:pPr eaLnBrk="1" hangingPunct="1">
              <a:buFont typeface="Arial" charset="0"/>
              <a:buNone/>
            </a:pPr>
            <a:r>
              <a:rPr lang="en-US" altLang="ja-JP" sz="2400" dirty="0" smtClean="0"/>
              <a:t>    in difference countries/regions and different sectors.  </a:t>
            </a:r>
          </a:p>
          <a:p>
            <a:pPr eaLnBrk="1" hangingPunct="1">
              <a:buFont typeface="Arial" charset="0"/>
              <a:buNone/>
            </a:pPr>
            <a:r>
              <a:rPr lang="en-US" altLang="ja-JP" sz="2400" dirty="0" smtClean="0"/>
              <a:t>    This </a:t>
            </a:r>
            <a:r>
              <a:rPr lang="en-US" altLang="ja-JP" sz="2400" dirty="0" err="1" smtClean="0"/>
              <a:t>workstream</a:t>
            </a:r>
            <a:r>
              <a:rPr lang="en-US" altLang="ja-JP" sz="2400" dirty="0" smtClean="0"/>
              <a:t> will collect information on industry-engagement</a:t>
            </a:r>
          </a:p>
          <a:p>
            <a:pPr eaLnBrk="1" hangingPunct="1">
              <a:buFont typeface="Arial" charset="0"/>
              <a:buNone/>
            </a:pPr>
            <a:r>
              <a:rPr lang="en-US" altLang="ja-JP" sz="2400" dirty="0" smtClean="0"/>
              <a:t>    models (e.g., government co-funding programs, industry consortia)</a:t>
            </a:r>
          </a:p>
          <a:p>
            <a:pPr eaLnBrk="1" hangingPunct="1">
              <a:buFont typeface="Arial" charset="0"/>
              <a:buNone/>
            </a:pPr>
            <a:r>
              <a:rPr lang="en-US" altLang="ja-JP" sz="2400" dirty="0" smtClean="0"/>
              <a:t>    and attempt to identify best practices that other regions/sectors</a:t>
            </a:r>
          </a:p>
          <a:p>
            <a:pPr eaLnBrk="1" hangingPunct="1">
              <a:buFont typeface="Arial" charset="0"/>
              <a:buNone/>
            </a:pPr>
            <a:r>
              <a:rPr lang="en-US" altLang="ja-JP" sz="2400" dirty="0" smtClean="0"/>
              <a:t>    can learn from.</a:t>
            </a:r>
          </a:p>
        </p:txBody>
      </p:sp>
      <p:sp>
        <p:nvSpPr>
          <p:cNvPr id="3076" name="Slide Number Placeholder 1"/>
          <p:cNvSpPr>
            <a:spLocks noGrp="1"/>
          </p:cNvSpPr>
          <p:nvPr>
            <p:ph type="sldNum" sz="quarter" idx="12"/>
          </p:nvPr>
        </p:nvSpPr>
        <p:spPr bwMode="auto">
          <a:noFill/>
          <a:ln>
            <a:miter lim="800000"/>
            <a:headEnd/>
            <a:tailEnd/>
          </a:ln>
        </p:spPr>
        <p:txBody>
          <a:bodyPr/>
          <a:lstStyle/>
          <a:p>
            <a:fld id="{0AD9C125-6717-4620-A7BE-B7F28293A324}" type="slidenum">
              <a:rPr lang="en-US" altLang="ja-JP"/>
              <a:pPr/>
              <a:t>11</a:t>
            </a:fld>
            <a:endParaRPr lang="en-US" altLang="ja-JP"/>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pPr eaLnBrk="1" hangingPunct="1"/>
            <a:r>
              <a:rPr lang="en-US" altLang="ja-JP" smtClean="0"/>
              <a:t>Survey - First round discussion</a:t>
            </a:r>
            <a:br>
              <a:rPr lang="en-US" altLang="ja-JP" smtClean="0"/>
            </a:br>
            <a:r>
              <a:rPr lang="en-US" altLang="ja-JP" smtClean="0"/>
              <a:t/>
            </a:r>
            <a:br>
              <a:rPr lang="en-US" altLang="ja-JP" smtClean="0"/>
            </a:br>
            <a:endParaRPr lang="en-US" altLang="ja-JP" smtClean="0"/>
          </a:p>
        </p:txBody>
      </p:sp>
      <p:sp>
        <p:nvSpPr>
          <p:cNvPr id="4099" name="Slide Number Placeholder 4"/>
          <p:cNvSpPr>
            <a:spLocks noGrp="1"/>
          </p:cNvSpPr>
          <p:nvPr>
            <p:ph type="sldNum" sz="quarter" idx="12"/>
          </p:nvPr>
        </p:nvSpPr>
        <p:spPr bwMode="auto">
          <a:noFill/>
          <a:ln>
            <a:miter lim="800000"/>
            <a:headEnd/>
            <a:tailEnd/>
          </a:ln>
        </p:spPr>
        <p:txBody>
          <a:bodyPr/>
          <a:lstStyle/>
          <a:p>
            <a:fld id="{0820FE2A-62E8-42BC-8969-8B84F03E7E14}" type="slidenum">
              <a:rPr lang="en-US" altLang="ja-JP"/>
              <a:pPr/>
              <a:t>12</a:t>
            </a:fld>
            <a:endParaRPr lang="en-US" altLang="ja-JP"/>
          </a:p>
        </p:txBody>
      </p:sp>
      <p:sp>
        <p:nvSpPr>
          <p:cNvPr id="4100" name="Content Placeholder 3"/>
          <p:cNvSpPr>
            <a:spLocks/>
          </p:cNvSpPr>
          <p:nvPr/>
        </p:nvSpPr>
        <p:spPr bwMode="auto">
          <a:xfrm>
            <a:off x="0" y="2057400"/>
            <a:ext cx="9144000" cy="4267200"/>
          </a:xfrm>
          <a:prstGeom prst="rect">
            <a:avLst/>
          </a:prstGeom>
          <a:solidFill>
            <a:schemeClr val="bg1"/>
          </a:solidFill>
          <a:ln w="9525">
            <a:noFill/>
            <a:miter lim="800000"/>
            <a:headEnd/>
            <a:tailEnd/>
          </a:ln>
        </p:spPr>
        <p:txBody>
          <a:bodyPr lIns="274320"/>
          <a:lstStyle/>
          <a:p>
            <a:pPr marL="223838" indent="-223838">
              <a:spcBef>
                <a:spcPct val="20000"/>
              </a:spcBef>
              <a:buFont typeface="Arial" charset="0"/>
              <a:buChar char="•"/>
            </a:pPr>
            <a:r>
              <a:rPr kumimoji="0" lang="en-US" altLang="ja-JP" sz="2400">
                <a:solidFill>
                  <a:srgbClr val="595959"/>
                </a:solidFill>
                <a:latin typeface="Calibri" pitchFamily="34" charset="0"/>
              </a:rPr>
              <a:t> Self-introduction of members.</a:t>
            </a:r>
          </a:p>
          <a:p>
            <a:pPr marL="223838" indent="-223838">
              <a:spcBef>
                <a:spcPct val="20000"/>
              </a:spcBef>
              <a:buFont typeface="Arial" charset="0"/>
              <a:buNone/>
            </a:pPr>
            <a:endParaRPr kumimoji="0" lang="en-US" altLang="ja-JP" sz="1200">
              <a:solidFill>
                <a:srgbClr val="595959"/>
              </a:solidFill>
              <a:latin typeface="Calibri" pitchFamily="34" charset="0"/>
            </a:endParaRPr>
          </a:p>
          <a:p>
            <a:pPr marL="223838" indent="-223838">
              <a:spcBef>
                <a:spcPct val="20000"/>
              </a:spcBef>
              <a:buFont typeface="Arial" charset="0"/>
              <a:buChar char="•"/>
            </a:pPr>
            <a:r>
              <a:rPr kumimoji="0" lang="en-US" altLang="ja-JP" sz="2400">
                <a:solidFill>
                  <a:srgbClr val="595959"/>
                </a:solidFill>
                <a:latin typeface="Calibri" pitchFamily="34" charset="0"/>
              </a:rPr>
              <a:t>Brief introduction of status quo and issues (if any) in industry-engagement in the related areas including one-to-one collaborative projects, government co-funding programs, industry consortia.</a:t>
            </a:r>
          </a:p>
          <a:p>
            <a:pPr marL="223838" indent="-223838">
              <a:spcBef>
                <a:spcPct val="20000"/>
              </a:spcBef>
              <a:buFont typeface="Arial" charset="0"/>
              <a:buNone/>
            </a:pPr>
            <a:endParaRPr kumimoji="0" lang="en-US" altLang="ja-JP" sz="1200">
              <a:solidFill>
                <a:srgbClr val="595959"/>
              </a:solidFill>
              <a:latin typeface="Calibri" pitchFamily="34" charset="0"/>
            </a:endParaRPr>
          </a:p>
          <a:p>
            <a:pPr marL="223838" indent="-223838">
              <a:spcBef>
                <a:spcPct val="20000"/>
              </a:spcBef>
              <a:buFont typeface="Arial" charset="0"/>
              <a:buChar char="•"/>
            </a:pPr>
            <a:r>
              <a:rPr kumimoji="0" lang="en-US" altLang="ja-JP" sz="2400">
                <a:solidFill>
                  <a:srgbClr val="595959"/>
                </a:solidFill>
                <a:latin typeface="Calibri" pitchFamily="34" charset="0"/>
              </a:rPr>
              <a:t>Experience in collaborations between industry and academia.</a:t>
            </a:r>
          </a:p>
          <a:p>
            <a:pPr marL="223838" indent="-223838">
              <a:spcBef>
                <a:spcPct val="20000"/>
              </a:spcBef>
              <a:buFont typeface="Arial" charset="0"/>
              <a:buNone/>
            </a:pPr>
            <a:endParaRPr kumimoji="0" lang="en-US" altLang="ja-JP" sz="1200">
              <a:solidFill>
                <a:srgbClr val="595959"/>
              </a:solidFill>
              <a:latin typeface="Calibri" pitchFamily="34" charset="0"/>
            </a:endParaRPr>
          </a:p>
          <a:p>
            <a:pPr marL="223838" indent="-223838">
              <a:spcBef>
                <a:spcPct val="20000"/>
              </a:spcBef>
              <a:buFont typeface="Arial" charset="0"/>
              <a:buChar char="•"/>
            </a:pPr>
            <a:r>
              <a:rPr kumimoji="0" lang="en-US" altLang="ja-JP" sz="2400">
                <a:solidFill>
                  <a:srgbClr val="595959"/>
                </a:solidFill>
                <a:latin typeface="Calibri" pitchFamily="34" charset="0"/>
              </a:rPr>
              <a:t>What our deliverables would be?</a:t>
            </a:r>
          </a:p>
          <a:p>
            <a:pPr marL="223838" indent="-223838">
              <a:spcBef>
                <a:spcPct val="20000"/>
              </a:spcBef>
              <a:buFont typeface="Arial" charset="0"/>
              <a:buChar char="•"/>
            </a:pPr>
            <a:endParaRPr kumimoji="0" lang="en-US" altLang="ja-JP" sz="2400">
              <a:solidFill>
                <a:srgbClr val="595959"/>
              </a:solidFill>
              <a:latin typeface="Calibri" pitchFamily="34" charset="0"/>
            </a:endParaRPr>
          </a:p>
          <a:p>
            <a:pPr marL="223838" indent="-223838">
              <a:spcBef>
                <a:spcPct val="20000"/>
              </a:spcBef>
              <a:buFont typeface="Arial" charset="0"/>
              <a:buChar char="•"/>
            </a:pPr>
            <a:r>
              <a:rPr kumimoji="0" lang="en-US" altLang="ja-JP" sz="2400">
                <a:solidFill>
                  <a:srgbClr val="595959"/>
                </a:solidFill>
                <a:latin typeface="Calibri" pitchFamily="34" charset="0"/>
              </a:rPr>
              <a:t>10 (Industry:5, Academia:5) out of 16 members have responded.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p:txBody>
          <a:bodyPr lIns="274320" anchor="t">
            <a:normAutofit fontScale="90000"/>
          </a:bodyPr>
          <a:lstStyle/>
          <a:p>
            <a:pPr eaLnBrk="1" hangingPunct="1"/>
            <a:r>
              <a:rPr lang="en-US" altLang="ja-JP" sz="3200" b="1" smtClean="0"/>
              <a:t>Results (to be organized)</a:t>
            </a:r>
            <a:br>
              <a:rPr lang="en-US" altLang="ja-JP" sz="3200" b="1" smtClean="0"/>
            </a:br>
            <a:r>
              <a:rPr lang="en-US" altLang="ja-JP" sz="3200" b="1" smtClean="0"/>
              <a:t/>
            </a:r>
            <a:br>
              <a:rPr lang="en-US" altLang="ja-JP" sz="3200" b="1" smtClean="0"/>
            </a:br>
            <a:endParaRPr lang="en-US" altLang="ja-JP" sz="3200" b="1" smtClean="0"/>
          </a:p>
        </p:txBody>
      </p:sp>
      <p:sp>
        <p:nvSpPr>
          <p:cNvPr id="5123" name="Slide Number Placeholder 4"/>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B805B591-DEC3-4296-AC68-0E3D0985FC5C}" type="slidenum">
              <a:rPr kumimoji="0" lang="en-US" altLang="ja-JP" sz="1200">
                <a:solidFill>
                  <a:srgbClr val="898989"/>
                </a:solidFill>
                <a:latin typeface="Calibri" pitchFamily="34" charset="0"/>
              </a:rPr>
              <a:pPr algn="r"/>
              <a:t>13</a:t>
            </a:fld>
            <a:endParaRPr kumimoji="0" lang="en-US" altLang="ja-JP" sz="1200">
              <a:solidFill>
                <a:srgbClr val="898989"/>
              </a:solidFill>
              <a:latin typeface="Calibri" pitchFamily="34" charset="0"/>
            </a:endParaRPr>
          </a:p>
        </p:txBody>
      </p:sp>
      <p:sp>
        <p:nvSpPr>
          <p:cNvPr id="5124" name="Content Placeholder 3"/>
          <p:cNvSpPr>
            <a:spLocks/>
          </p:cNvSpPr>
          <p:nvPr/>
        </p:nvSpPr>
        <p:spPr bwMode="auto">
          <a:xfrm>
            <a:off x="0" y="1828800"/>
            <a:ext cx="9144000" cy="4648200"/>
          </a:xfrm>
          <a:prstGeom prst="rect">
            <a:avLst/>
          </a:prstGeom>
          <a:solidFill>
            <a:schemeClr val="bg1"/>
          </a:solidFill>
          <a:ln w="9525">
            <a:noFill/>
            <a:miter lim="800000"/>
            <a:headEnd/>
            <a:tailEnd/>
          </a:ln>
        </p:spPr>
        <p:txBody>
          <a:bodyPr lIns="274320"/>
          <a:lstStyle/>
          <a:p>
            <a:pPr marL="223838" indent="-223838">
              <a:spcBef>
                <a:spcPct val="20000"/>
              </a:spcBef>
              <a:buFont typeface="Arial" charset="0"/>
              <a:buChar char="•"/>
            </a:pPr>
            <a:r>
              <a:rPr kumimoji="0" lang="en-US" altLang="ja-JP" sz="2000">
                <a:solidFill>
                  <a:srgbClr val="595959"/>
                </a:solidFill>
                <a:latin typeface="Calibri" pitchFamily="34" charset="0"/>
              </a:rPr>
              <a:t>There are different models and approaches in different countries/industry sectors.</a:t>
            </a:r>
            <a:endParaRPr kumimoji="0" lang="en-US" altLang="ja-JP" sz="800">
              <a:solidFill>
                <a:srgbClr val="595959"/>
              </a:solidFill>
              <a:latin typeface="Calibri" pitchFamily="34" charset="0"/>
            </a:endParaRPr>
          </a:p>
          <a:p>
            <a:pPr marL="223838" indent="-223838">
              <a:spcBef>
                <a:spcPct val="20000"/>
              </a:spcBef>
              <a:buFont typeface="Arial" charset="0"/>
              <a:buChar char="•"/>
            </a:pPr>
            <a:r>
              <a:rPr kumimoji="0" lang="en-US" altLang="ja-JP" sz="2000">
                <a:solidFill>
                  <a:srgbClr val="595959"/>
                </a:solidFill>
                <a:latin typeface="Calibri" pitchFamily="34" charset="0"/>
              </a:rPr>
              <a:t>Those differences are reflected especially in the following aspects:</a:t>
            </a:r>
          </a:p>
          <a:p>
            <a:pPr marL="223838" indent="-223838">
              <a:spcBef>
                <a:spcPct val="20000"/>
              </a:spcBef>
              <a:buFont typeface="Arial" charset="0"/>
              <a:buNone/>
            </a:pPr>
            <a:r>
              <a:rPr kumimoji="0" lang="en-US" altLang="ja-JP" sz="2000">
                <a:solidFill>
                  <a:srgbClr val="595959"/>
                </a:solidFill>
                <a:latin typeface="Calibri" pitchFamily="34" charset="0"/>
              </a:rPr>
              <a:t>   - Necessity and motivation for ind-univ collaboration, and the resulting activity</a:t>
            </a:r>
          </a:p>
          <a:p>
            <a:pPr marL="223838" indent="-223838">
              <a:spcBef>
                <a:spcPct val="20000"/>
              </a:spcBef>
              <a:buFont typeface="Arial" charset="0"/>
              <a:buNone/>
            </a:pPr>
            <a:r>
              <a:rPr kumimoji="0" lang="en-US" altLang="ja-JP" sz="2000">
                <a:solidFill>
                  <a:srgbClr val="595959"/>
                </a:solidFill>
                <a:latin typeface="Calibri" pitchFamily="34" charset="0"/>
              </a:rPr>
              <a:t>   - Involvement of the government, and the resulting public funding</a:t>
            </a:r>
          </a:p>
          <a:p>
            <a:pPr marL="223838" indent="-223838">
              <a:spcBef>
                <a:spcPct val="20000"/>
              </a:spcBef>
              <a:buFont typeface="Arial" charset="0"/>
              <a:buNone/>
            </a:pPr>
            <a:r>
              <a:rPr kumimoji="0" lang="en-US" altLang="ja-JP" sz="2000">
                <a:solidFill>
                  <a:srgbClr val="595959"/>
                </a:solidFill>
                <a:latin typeface="Calibri" pitchFamily="34" charset="0"/>
              </a:rPr>
              <a:t>     (Strong: China, Finland, Brazil, (EU), Weak: Japan)</a:t>
            </a:r>
          </a:p>
          <a:p>
            <a:pPr marL="223838" indent="-223838">
              <a:spcBef>
                <a:spcPct val="20000"/>
              </a:spcBef>
              <a:buFont typeface="Arial" charset="0"/>
              <a:buNone/>
            </a:pPr>
            <a:r>
              <a:rPr kumimoji="0" lang="en-US" altLang="ja-JP" sz="2000">
                <a:solidFill>
                  <a:srgbClr val="595959"/>
                </a:solidFill>
                <a:latin typeface="Calibri" pitchFamily="34" charset="0"/>
              </a:rPr>
              <a:t>   The dominant type of collaboration in a country seems to depend on the above. </a:t>
            </a:r>
            <a:endParaRPr kumimoji="0" lang="en-US" altLang="ja-JP" sz="800">
              <a:solidFill>
                <a:srgbClr val="595959"/>
              </a:solidFill>
              <a:latin typeface="Calibri" pitchFamily="34" charset="0"/>
            </a:endParaRPr>
          </a:p>
          <a:p>
            <a:pPr marL="223838" indent="-223838">
              <a:spcBef>
                <a:spcPct val="20000"/>
              </a:spcBef>
              <a:buFont typeface="Arial" charset="0"/>
              <a:buChar char="•"/>
            </a:pPr>
            <a:r>
              <a:rPr kumimoji="0" lang="en-US" altLang="ja-JP" sz="2000">
                <a:solidFill>
                  <a:srgbClr val="595959"/>
                </a:solidFill>
                <a:latin typeface="Calibri" pitchFamily="34" charset="0"/>
              </a:rPr>
              <a:t>Factors to be taken into consideration include:</a:t>
            </a:r>
          </a:p>
          <a:p>
            <a:pPr marL="223838" indent="-223838">
              <a:spcBef>
                <a:spcPct val="20000"/>
              </a:spcBef>
              <a:buFont typeface="Arial" charset="0"/>
              <a:buNone/>
            </a:pPr>
            <a:r>
              <a:rPr kumimoji="0" lang="en-US" altLang="ja-JP" sz="2000">
                <a:solidFill>
                  <a:srgbClr val="595959"/>
                </a:solidFill>
                <a:latin typeface="Calibri" pitchFamily="34" charset="0"/>
              </a:rPr>
              <a:t>   - Historical backgound exemplified by EU-funded projects</a:t>
            </a:r>
          </a:p>
          <a:p>
            <a:pPr marL="223838" indent="-223838">
              <a:spcBef>
                <a:spcPct val="20000"/>
              </a:spcBef>
              <a:buFont typeface="Arial" charset="0"/>
              <a:buNone/>
            </a:pPr>
            <a:r>
              <a:rPr kumimoji="0" lang="en-US" altLang="ja-JP" sz="2000">
                <a:solidFill>
                  <a:srgbClr val="595959"/>
                </a:solidFill>
                <a:latin typeface="Calibri" pitchFamily="34" charset="0"/>
              </a:rPr>
              <a:t>   - Stage of the industry (infant, growing, mature) and that of the country</a:t>
            </a:r>
          </a:p>
          <a:p>
            <a:pPr marL="223838" indent="-223838">
              <a:spcBef>
                <a:spcPct val="20000"/>
              </a:spcBef>
              <a:buFont typeface="Arial" charset="0"/>
              <a:buNone/>
            </a:pPr>
            <a:r>
              <a:rPr kumimoji="0" lang="en-US" altLang="ja-JP" sz="2000">
                <a:solidFill>
                  <a:srgbClr val="595959"/>
                </a:solidFill>
                <a:latin typeface="Calibri" pitchFamily="34" charset="0"/>
              </a:rPr>
              <a:t>   - Purpose of the collaboration (solution for specific problems, precompetitive research, etc.). Acceptable cost and risk for collaboration also depend on it.</a:t>
            </a:r>
            <a:endParaRPr kumimoji="0" lang="ja-JP" altLang="en-US" sz="2000">
              <a:solidFill>
                <a:srgbClr val="595959"/>
              </a:solidFill>
              <a:latin typeface="Calibri" pitchFamily="34" charset="0"/>
            </a:endParaRPr>
          </a:p>
          <a:p>
            <a:pPr marL="223838" indent="-223838">
              <a:spcBef>
                <a:spcPct val="20000"/>
              </a:spcBef>
              <a:buFont typeface="Arial" charset="0"/>
              <a:buNone/>
            </a:pPr>
            <a:r>
              <a:rPr kumimoji="0" lang="en-US" altLang="ja-JP" sz="2000">
                <a:solidFill>
                  <a:srgbClr val="595959"/>
                </a:solidFill>
                <a:latin typeface="Calibri" pitchFamily="34" charset="0"/>
              </a:rPr>
              <a:t>   - Different perspective on IP rights and publication of the results</a:t>
            </a:r>
          </a:p>
          <a:p>
            <a:pPr marL="223838" indent="-223838">
              <a:spcBef>
                <a:spcPct val="20000"/>
              </a:spcBef>
              <a:buFont typeface="Arial" charset="0"/>
              <a:buNone/>
            </a:pPr>
            <a:r>
              <a:rPr kumimoji="0" lang="en-US" altLang="ja-JP" sz="2000">
                <a:solidFill>
                  <a:srgbClr val="595959"/>
                </a:solidFill>
                <a:latin typeface="Calibri" pitchFamily="34" charset="0"/>
              </a:rPr>
              <a:t>   - Capabilities and policies for R&amp;D in the company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p:txBody>
          <a:bodyPr lIns="274320" anchor="t">
            <a:normAutofit fontScale="90000"/>
          </a:bodyPr>
          <a:lstStyle/>
          <a:p>
            <a:pPr eaLnBrk="1" hangingPunct="1"/>
            <a:r>
              <a:rPr lang="en-US" altLang="ja-JP" sz="3200" b="1" smtClean="0"/>
              <a:t>Second round discussion</a:t>
            </a:r>
            <a:br>
              <a:rPr lang="en-US" altLang="ja-JP" sz="3200" b="1" smtClean="0"/>
            </a:br>
            <a:r>
              <a:rPr lang="en-US" altLang="ja-JP" sz="3200" b="1" smtClean="0"/>
              <a:t/>
            </a:r>
            <a:br>
              <a:rPr lang="en-US" altLang="ja-JP" sz="3200" b="1" smtClean="0"/>
            </a:br>
            <a:endParaRPr lang="en-US" altLang="ja-JP" sz="3200" b="1" smtClean="0"/>
          </a:p>
        </p:txBody>
      </p:sp>
      <p:sp>
        <p:nvSpPr>
          <p:cNvPr id="6147" name="Slide Number Placeholder 4"/>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fld id="{6E428228-CDFB-4FC5-92D4-C0E72CC886EF}" type="slidenum">
              <a:rPr kumimoji="0" lang="en-US" altLang="ja-JP" sz="1200">
                <a:solidFill>
                  <a:srgbClr val="898989"/>
                </a:solidFill>
                <a:latin typeface="Calibri" pitchFamily="34" charset="0"/>
              </a:rPr>
              <a:pPr algn="r"/>
              <a:t>14</a:t>
            </a:fld>
            <a:endParaRPr kumimoji="0" lang="en-US" altLang="ja-JP" sz="1200">
              <a:solidFill>
                <a:srgbClr val="898989"/>
              </a:solidFill>
              <a:latin typeface="Calibri" pitchFamily="34" charset="0"/>
            </a:endParaRPr>
          </a:p>
        </p:txBody>
      </p:sp>
      <p:sp>
        <p:nvSpPr>
          <p:cNvPr id="6148" name="Content Placeholder 3"/>
          <p:cNvSpPr>
            <a:spLocks/>
          </p:cNvSpPr>
          <p:nvPr/>
        </p:nvSpPr>
        <p:spPr bwMode="auto">
          <a:xfrm>
            <a:off x="0" y="1828800"/>
            <a:ext cx="9144000" cy="4419600"/>
          </a:xfrm>
          <a:prstGeom prst="rect">
            <a:avLst/>
          </a:prstGeom>
          <a:solidFill>
            <a:schemeClr val="bg1"/>
          </a:solidFill>
          <a:ln w="9525">
            <a:noFill/>
            <a:miter lim="800000"/>
            <a:headEnd/>
            <a:tailEnd/>
          </a:ln>
        </p:spPr>
        <p:txBody>
          <a:bodyPr lIns="274320"/>
          <a:lstStyle/>
          <a:p>
            <a:pPr marL="223838" indent="-223838">
              <a:spcBef>
                <a:spcPct val="20000"/>
              </a:spcBef>
              <a:buFont typeface="Arial" charset="0"/>
              <a:buChar char="•"/>
            </a:pPr>
            <a:r>
              <a:rPr kumimoji="0" lang="en-US" altLang="ja-JP" sz="2400" dirty="0">
                <a:solidFill>
                  <a:srgbClr val="595959"/>
                </a:solidFill>
                <a:latin typeface="Calibri" pitchFamily="34" charset="0"/>
              </a:rPr>
              <a:t>Further discussion based on the survey among the members</a:t>
            </a:r>
          </a:p>
          <a:p>
            <a:pPr marL="223838" indent="-223838">
              <a:spcBef>
                <a:spcPct val="20000"/>
              </a:spcBef>
              <a:buFont typeface="Arial" charset="0"/>
              <a:buNone/>
            </a:pPr>
            <a:r>
              <a:rPr kumimoji="0" lang="en-US" altLang="ja-JP" sz="2400" dirty="0">
                <a:solidFill>
                  <a:srgbClr val="595959"/>
                </a:solidFill>
                <a:latin typeface="Calibri" pitchFamily="34" charset="0"/>
              </a:rPr>
              <a:t>   for </a:t>
            </a:r>
            <a:r>
              <a:rPr kumimoji="0" lang="en-US" altLang="ja-JP" sz="2400" dirty="0" smtClean="0">
                <a:solidFill>
                  <a:srgbClr val="595959"/>
                </a:solidFill>
                <a:latin typeface="Calibri" pitchFamily="34" charset="0"/>
              </a:rPr>
              <a:t>deliverables </a:t>
            </a:r>
            <a:r>
              <a:rPr kumimoji="0" lang="en-US" altLang="ja-JP" sz="2400" dirty="0">
                <a:solidFill>
                  <a:srgbClr val="595959"/>
                </a:solidFill>
                <a:latin typeface="Calibri" pitchFamily="34" charset="0"/>
              </a:rPr>
              <a:t>of </a:t>
            </a:r>
            <a:r>
              <a:rPr kumimoji="0" lang="en-US" altLang="ja-JP" sz="2400" dirty="0" err="1">
                <a:solidFill>
                  <a:srgbClr val="595959"/>
                </a:solidFill>
                <a:latin typeface="Calibri" pitchFamily="34" charset="0"/>
              </a:rPr>
              <a:t>Workstream</a:t>
            </a:r>
            <a:r>
              <a:rPr kumimoji="0" lang="en-US" altLang="ja-JP" sz="2400" dirty="0">
                <a:solidFill>
                  <a:srgbClr val="595959"/>
                </a:solidFill>
                <a:latin typeface="Calibri" pitchFamily="34" charset="0"/>
              </a:rPr>
              <a:t> B</a:t>
            </a:r>
          </a:p>
          <a:p>
            <a:pPr marL="223838" indent="-223838">
              <a:spcBef>
                <a:spcPct val="20000"/>
              </a:spcBef>
              <a:buFont typeface="Arial" charset="0"/>
              <a:buNone/>
            </a:pPr>
            <a:r>
              <a:rPr kumimoji="0" lang="en-US" altLang="ja-JP" sz="2400" dirty="0">
                <a:solidFill>
                  <a:srgbClr val="595959"/>
                </a:solidFill>
                <a:latin typeface="Calibri" pitchFamily="34" charset="0"/>
              </a:rPr>
              <a:t>   - Concrete best practices and examples of results in industry-academia collaboration that other regions/sectors can learn from</a:t>
            </a:r>
          </a:p>
          <a:p>
            <a:pPr marL="223838" indent="-223838">
              <a:spcBef>
                <a:spcPct val="20000"/>
              </a:spcBef>
              <a:buFont typeface="Arial" charset="0"/>
              <a:buNone/>
            </a:pPr>
            <a:r>
              <a:rPr kumimoji="0" lang="en-US" altLang="ja-JP" sz="2400" dirty="0">
                <a:solidFill>
                  <a:srgbClr val="595959"/>
                </a:solidFill>
                <a:latin typeface="Calibri" pitchFamily="34" charset="0"/>
              </a:rPr>
              <a:t>   		- Collaboration models</a:t>
            </a:r>
          </a:p>
          <a:p>
            <a:pPr marL="223838" indent="-223838">
              <a:spcBef>
                <a:spcPct val="20000"/>
              </a:spcBef>
              <a:buFont typeface="Arial" charset="0"/>
              <a:buNone/>
            </a:pPr>
            <a:r>
              <a:rPr kumimoji="0" lang="en-US" altLang="ja-JP" sz="2400" dirty="0">
                <a:solidFill>
                  <a:srgbClr val="595959"/>
                </a:solidFill>
                <a:latin typeface="Calibri" pitchFamily="34" charset="0"/>
              </a:rPr>
              <a:t>   		- Funding models</a:t>
            </a:r>
          </a:p>
          <a:p>
            <a:pPr marL="223838" indent="-223838">
              <a:spcBef>
                <a:spcPct val="20000"/>
              </a:spcBef>
              <a:buFont typeface="Arial" charset="0"/>
              <a:buNone/>
            </a:pPr>
            <a:r>
              <a:rPr kumimoji="0" lang="en-US" altLang="ja-JP" sz="2400" dirty="0">
                <a:solidFill>
                  <a:srgbClr val="595959"/>
                </a:solidFill>
                <a:latin typeface="Calibri" pitchFamily="34" charset="0"/>
              </a:rPr>
              <a:t>  		- Examples of results of collaboration (success stories)</a:t>
            </a:r>
          </a:p>
          <a:p>
            <a:pPr marL="223838" indent="-223838">
              <a:spcBef>
                <a:spcPct val="20000"/>
              </a:spcBef>
              <a:buFont typeface="Arial" charset="0"/>
              <a:buNone/>
            </a:pPr>
            <a:r>
              <a:rPr kumimoji="0" lang="en-US" altLang="ja-JP" sz="2400" dirty="0">
                <a:solidFill>
                  <a:srgbClr val="595959"/>
                </a:solidFill>
                <a:latin typeface="Calibri" pitchFamily="34" charset="0"/>
              </a:rPr>
              <a:t>   - Technical and practical aspects</a:t>
            </a:r>
          </a:p>
          <a:p>
            <a:pPr marL="223838" indent="-223838">
              <a:spcBef>
                <a:spcPct val="20000"/>
              </a:spcBef>
              <a:buFont typeface="Arial" charset="0"/>
              <a:buNone/>
            </a:pPr>
            <a:r>
              <a:rPr kumimoji="0" lang="en-US" altLang="ja-JP" sz="2400" dirty="0">
                <a:solidFill>
                  <a:srgbClr val="595959"/>
                </a:solidFill>
                <a:latin typeface="Calibri" pitchFamily="34" charset="0"/>
              </a:rPr>
              <a:t>		- New methodologies for networking with global partners</a:t>
            </a:r>
          </a:p>
          <a:p>
            <a:pPr marL="223838" indent="-223838">
              <a:spcBef>
                <a:spcPct val="20000"/>
              </a:spcBef>
              <a:buFont typeface="Arial" charset="0"/>
              <a:buNone/>
            </a:pPr>
            <a:r>
              <a:rPr kumimoji="0" lang="en-US" altLang="ja-JP" sz="2400" dirty="0">
                <a:solidFill>
                  <a:srgbClr val="595959"/>
                </a:solidFill>
                <a:latin typeface="Calibri" pitchFamily="34" charset="0"/>
              </a:rPr>
              <a:t> 		- Transferable technology across industry sectors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err="1" smtClean="0"/>
              <a:t>Workstream</a:t>
            </a:r>
            <a:r>
              <a:rPr lang="en-US" dirty="0" smtClean="0"/>
              <a:t> C: “Voice of industry”</a:t>
            </a:r>
            <a:endParaRPr lang="en-US" dirty="0"/>
          </a:p>
        </p:txBody>
      </p:sp>
      <p:sp>
        <p:nvSpPr>
          <p:cNvPr id="4" name="Subtitle 3"/>
          <p:cNvSpPr>
            <a:spLocks noGrp="1"/>
          </p:cNvSpPr>
          <p:nvPr>
            <p:ph type="subTitle" idx="1"/>
          </p:nvPr>
        </p:nvSpPr>
        <p:spPr/>
        <p:txBody>
          <a:bodyPr>
            <a:normAutofit/>
          </a:bodyPr>
          <a:lstStyle/>
          <a:p>
            <a:r>
              <a:rPr lang="en-US" sz="3200" b="1" i="1" dirty="0" smtClean="0"/>
              <a:t>Alex van Delft</a:t>
            </a:r>
            <a:r>
              <a:rPr lang="en-US" sz="3200" b="1" dirty="0" smtClean="0"/>
              <a:t>, chair</a:t>
            </a:r>
            <a:endParaRPr lang="en-US" sz="3200" b="1" dirty="0"/>
          </a:p>
        </p:txBody>
      </p:sp>
      <p:sp>
        <p:nvSpPr>
          <p:cNvPr id="2" name="Slide Number Placeholder 1"/>
          <p:cNvSpPr>
            <a:spLocks noGrp="1"/>
          </p:cNvSpPr>
          <p:nvPr>
            <p:ph type="sldNum" sz="quarter" idx="12"/>
          </p:nvPr>
        </p:nvSpPr>
        <p:spPr/>
        <p:txBody>
          <a:bodyPr/>
          <a:lstStyle/>
          <a:p>
            <a:fld id="{50AE1EE4-24CB-4B8B-8A64-4B404B2DEBF0}"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a:t>
            </a:r>
            <a:r>
              <a:rPr lang="en-US" dirty="0" err="1" smtClean="0"/>
              <a:t>Workstream</a:t>
            </a:r>
            <a:r>
              <a:rPr lang="en-US" dirty="0" smtClean="0"/>
              <a:t> C</a:t>
            </a:r>
            <a:endParaRPr lang="en-US" dirty="0"/>
          </a:p>
        </p:txBody>
      </p:sp>
      <p:sp>
        <p:nvSpPr>
          <p:cNvPr id="3" name="Content Placeholder 2"/>
          <p:cNvSpPr>
            <a:spLocks noGrp="1"/>
          </p:cNvSpPr>
          <p:nvPr>
            <p:ph idx="1"/>
          </p:nvPr>
        </p:nvSpPr>
        <p:spPr/>
        <p:txBody>
          <a:bodyPr>
            <a:noAutofit/>
          </a:bodyPr>
          <a:lstStyle/>
          <a:p>
            <a:pPr marL="0" indent="0">
              <a:buNone/>
            </a:pPr>
            <a:r>
              <a:rPr lang="en-US" sz="1800" i="1" dirty="0" smtClean="0"/>
              <a:t>Gather </a:t>
            </a:r>
            <a:r>
              <a:rPr lang="en-US" sz="1800" i="1" dirty="0"/>
              <a:t>industry viewpoints on what issues they see with leveraging IFAC activities and academic research. These will probably also be specific to sectors, and perhaps to geographies as well</a:t>
            </a:r>
            <a:r>
              <a:rPr lang="en-US" sz="1800" i="1" dirty="0" smtClean="0"/>
              <a:t>.</a:t>
            </a:r>
          </a:p>
          <a:p>
            <a:endParaRPr lang="en-US" sz="1600" dirty="0" smtClean="0"/>
          </a:p>
          <a:p>
            <a:r>
              <a:rPr lang="en-US" sz="1600" dirty="0" smtClean="0"/>
              <a:t>Starting point: sample remarks from this summer’s questionnaire (next pages).</a:t>
            </a:r>
          </a:p>
          <a:p>
            <a:endParaRPr lang="en-US" sz="1600" dirty="0" smtClean="0"/>
          </a:p>
          <a:p>
            <a:r>
              <a:rPr lang="en-US" sz="1600" dirty="0" smtClean="0"/>
              <a:t>Workgroup approach proposed and progress thus far: </a:t>
            </a:r>
          </a:p>
          <a:p>
            <a:pPr lvl="1">
              <a:buFont typeface="+mj-lt"/>
              <a:buAutoNum type="arabicPeriod"/>
            </a:pPr>
            <a:r>
              <a:rPr lang="en-US" sz="1400" dirty="0">
                <a:solidFill>
                  <a:srgbClr val="00B050"/>
                </a:solidFill>
              </a:rPr>
              <a:t>I</a:t>
            </a:r>
            <a:r>
              <a:rPr lang="en-US" sz="1400" dirty="0" smtClean="0">
                <a:solidFill>
                  <a:srgbClr val="00B050"/>
                </a:solidFill>
              </a:rPr>
              <a:t>nvestigation of issues/hurdles. Broken up in 2 questions. Distributed Dec 1</a:t>
            </a:r>
            <a:r>
              <a:rPr lang="en-US" sz="1400" baseline="30000" dirty="0" smtClean="0">
                <a:solidFill>
                  <a:srgbClr val="00B050"/>
                </a:solidFill>
              </a:rPr>
              <a:t>st</a:t>
            </a:r>
            <a:r>
              <a:rPr lang="en-US" sz="1400" dirty="0" smtClean="0">
                <a:solidFill>
                  <a:srgbClr val="00B050"/>
                </a:solidFill>
              </a:rPr>
              <a:t>.  </a:t>
            </a:r>
            <a:r>
              <a:rPr lang="en-US" sz="1400" dirty="0" smtClean="0"/>
              <a:t>Answers due Dec 11</a:t>
            </a:r>
            <a:r>
              <a:rPr lang="en-US" sz="1400" baseline="30000" dirty="0" smtClean="0"/>
              <a:t>th</a:t>
            </a:r>
            <a:r>
              <a:rPr lang="en-US" sz="1400" dirty="0" smtClean="0"/>
              <a:t>.</a:t>
            </a:r>
          </a:p>
          <a:p>
            <a:pPr lvl="1">
              <a:buFont typeface="+mj-lt"/>
              <a:buAutoNum type="arabicPeriod"/>
            </a:pPr>
            <a:r>
              <a:rPr lang="en-US" sz="1400" dirty="0" smtClean="0"/>
              <a:t>Categorization/Prioritization of the answers. Workgroup call to be planned 2</a:t>
            </a:r>
            <a:r>
              <a:rPr lang="en-US" sz="1400" baseline="30000" dirty="0" smtClean="0"/>
              <a:t>nd</a:t>
            </a:r>
            <a:r>
              <a:rPr lang="en-US" sz="1400" dirty="0" smtClean="0"/>
              <a:t> week of January, prepared by chair.</a:t>
            </a:r>
          </a:p>
          <a:p>
            <a:pPr lvl="1">
              <a:buFont typeface="+mj-lt"/>
              <a:buAutoNum type="arabicPeriod"/>
            </a:pPr>
            <a:r>
              <a:rPr lang="en-US" sz="1400" dirty="0" smtClean="0"/>
              <a:t>Complete the picture with additional viewpoints for Workgroup members’ networks, collect results before Jan 25</a:t>
            </a:r>
            <a:r>
              <a:rPr lang="en-US" sz="1400" baseline="30000" dirty="0" smtClean="0"/>
              <a:t>th</a:t>
            </a:r>
            <a:r>
              <a:rPr lang="en-US" sz="1400" dirty="0" smtClean="0"/>
              <a:t> </a:t>
            </a:r>
          </a:p>
          <a:p>
            <a:pPr lvl="1">
              <a:buFont typeface="+mj-lt"/>
              <a:buAutoNum type="arabicPeriod"/>
            </a:pPr>
            <a:r>
              <a:rPr lang="en-US" sz="1400" dirty="0" smtClean="0"/>
              <a:t>Final draft report Jan 31</a:t>
            </a:r>
            <a:r>
              <a:rPr lang="en-US" sz="1400" baseline="30000" dirty="0" smtClean="0"/>
              <a:t>st</a:t>
            </a:r>
            <a:r>
              <a:rPr lang="en-US" sz="1400" dirty="0" smtClean="0"/>
              <a:t> .</a:t>
            </a:r>
          </a:p>
          <a:p>
            <a:pPr lvl="1">
              <a:buFont typeface="+mj-lt"/>
              <a:buAutoNum type="arabicPeriod"/>
            </a:pPr>
            <a:endParaRPr lang="en-US" sz="1200" dirty="0" smtClean="0"/>
          </a:p>
          <a:p>
            <a:endParaRPr lang="en-US" sz="1600" dirty="0"/>
          </a:p>
        </p:txBody>
      </p:sp>
      <p:sp>
        <p:nvSpPr>
          <p:cNvPr id="4" name="Slide Number Placeholder 3"/>
          <p:cNvSpPr>
            <a:spLocks noGrp="1"/>
          </p:cNvSpPr>
          <p:nvPr>
            <p:ph type="sldNum" sz="quarter" idx="12"/>
          </p:nvPr>
        </p:nvSpPr>
        <p:spPr/>
        <p:txBody>
          <a:bodyPr/>
          <a:lstStyle/>
          <a:p>
            <a:fld id="{E1EC6140-AF04-466C-9077-E42FBF88B291}" type="slidenum">
              <a:rPr lang="en-US" smtClean="0"/>
              <a:pPr/>
              <a:t>16</a:t>
            </a:fld>
            <a:endParaRPr lang="en-US" dirty="0"/>
          </a:p>
        </p:txBody>
      </p:sp>
    </p:spTree>
    <p:extLst>
      <p:ext uri="{BB962C8B-B14F-4D97-AF65-F5344CB8AC3E}">
        <p14:creationId xmlns="" xmlns:p14="http://schemas.microsoft.com/office/powerpoint/2010/main" val="2249789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Relevant quotes from earlier survey -1-</a:t>
            </a:r>
            <a:endParaRPr lang="en-US" dirty="0"/>
          </a:p>
        </p:txBody>
      </p:sp>
      <p:sp>
        <p:nvSpPr>
          <p:cNvPr id="3" name="Content Placeholder 2"/>
          <p:cNvSpPr>
            <a:spLocks noGrp="1"/>
          </p:cNvSpPr>
          <p:nvPr>
            <p:ph idx="1"/>
          </p:nvPr>
        </p:nvSpPr>
        <p:spPr/>
        <p:txBody>
          <a:bodyPr>
            <a:noAutofit/>
          </a:bodyPr>
          <a:lstStyle/>
          <a:p>
            <a:pPr>
              <a:buNone/>
            </a:pPr>
            <a:r>
              <a:rPr lang="en-US" sz="1600" dirty="0" smtClean="0"/>
              <a:t>Q2 Challenges for industry applications of advanced control (selection):</a:t>
            </a:r>
            <a:endParaRPr lang="en-US" sz="1800" dirty="0" smtClean="0"/>
          </a:p>
          <a:p>
            <a:pPr lvl="0"/>
            <a:r>
              <a:rPr lang="en-US" sz="1600" dirty="0" smtClean="0"/>
              <a:t>Industry lacks staff with the technical competency in advanced control that is required for high-impact applications </a:t>
            </a:r>
            <a:endParaRPr lang="en-US" sz="1800" dirty="0" smtClean="0"/>
          </a:p>
          <a:p>
            <a:pPr lvl="1"/>
            <a:r>
              <a:rPr lang="en-US" sz="1400" dirty="0" smtClean="0"/>
              <a:t>(Strongly) agree: 19; (strongly) disagree: 1</a:t>
            </a:r>
            <a:endParaRPr lang="en-US" sz="1600" dirty="0" smtClean="0"/>
          </a:p>
          <a:p>
            <a:pPr lvl="0"/>
            <a:r>
              <a:rPr lang="en-US" sz="1600" dirty="0" smtClean="0"/>
              <a:t>Control researchers place too much emphasis on applied mathematics or advanced algorithms whereas successful industry applications require deep domain knowledge</a:t>
            </a:r>
            <a:endParaRPr lang="en-US" sz="1800" dirty="0" smtClean="0"/>
          </a:p>
          <a:p>
            <a:pPr lvl="1"/>
            <a:r>
              <a:rPr lang="en-US" sz="1400" dirty="0" smtClean="0"/>
              <a:t>(Strongly) agree: 19; (strongly) disagree: 3</a:t>
            </a:r>
            <a:endParaRPr lang="en-US" sz="1600" dirty="0" smtClean="0"/>
          </a:p>
          <a:p>
            <a:pPr lvl="0"/>
            <a:r>
              <a:rPr lang="en-US" sz="1600" dirty="0" smtClean="0"/>
              <a:t>Control researchers place too little emphasis on plant/process modeling and model-development methodologies</a:t>
            </a:r>
            <a:endParaRPr lang="en-US" sz="1800" dirty="0" smtClean="0"/>
          </a:p>
          <a:p>
            <a:pPr lvl="1"/>
            <a:r>
              <a:rPr lang="en-US" sz="1400" dirty="0" smtClean="0"/>
              <a:t>(Strongly) agree: 13; (strongly) disagree: 4 -- [I: 0/12 disagrees; A: 3/10 disagree]</a:t>
            </a:r>
            <a:endParaRPr lang="en-US" sz="1600" dirty="0" smtClean="0"/>
          </a:p>
          <a:p>
            <a:pPr lvl="0"/>
            <a:r>
              <a:rPr lang="en-US" sz="1600" dirty="0" smtClean="0"/>
              <a:t>Control students (undergraduate and graduate) are not sufficiently exposed to industry problems</a:t>
            </a:r>
            <a:endParaRPr lang="en-US" sz="1800" dirty="0" smtClean="0"/>
          </a:p>
          <a:p>
            <a:pPr lvl="1"/>
            <a:r>
              <a:rPr lang="en-US" sz="1400" dirty="0" smtClean="0"/>
              <a:t>(Strongly) agree: 16; (strongly) disagree: 3 -- [I: 0/12 disagrees; A: 3/10 disagree]</a:t>
            </a:r>
            <a:endParaRPr lang="en-US" sz="1600" dirty="0" smtClean="0"/>
          </a:p>
          <a:p>
            <a:pPr>
              <a:buNone/>
            </a:pPr>
            <a:r>
              <a:rPr lang="en-US" sz="1600" dirty="0" smtClean="0"/>
              <a:t> </a:t>
            </a:r>
            <a:endParaRPr lang="en-US" sz="1600" dirty="0"/>
          </a:p>
        </p:txBody>
      </p:sp>
      <p:sp>
        <p:nvSpPr>
          <p:cNvPr id="4" name="Slide Number Placeholder 3"/>
          <p:cNvSpPr>
            <a:spLocks noGrp="1"/>
          </p:cNvSpPr>
          <p:nvPr>
            <p:ph type="sldNum" sz="quarter" idx="12"/>
          </p:nvPr>
        </p:nvSpPr>
        <p:spPr/>
        <p:txBody>
          <a:bodyPr/>
          <a:lstStyle/>
          <a:p>
            <a:fld id="{E1EC6140-AF04-466C-9077-E42FBF88B291}"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Relevant quotes from earlier survey -2-</a:t>
            </a:r>
            <a:endParaRPr lang="en-US" dirty="0"/>
          </a:p>
        </p:txBody>
      </p:sp>
      <p:sp>
        <p:nvSpPr>
          <p:cNvPr id="3" name="Content Placeholder 2"/>
          <p:cNvSpPr>
            <a:spLocks noGrp="1"/>
          </p:cNvSpPr>
          <p:nvPr>
            <p:ph idx="1"/>
          </p:nvPr>
        </p:nvSpPr>
        <p:spPr/>
        <p:txBody>
          <a:bodyPr>
            <a:noAutofit/>
          </a:bodyPr>
          <a:lstStyle/>
          <a:p>
            <a:pPr>
              <a:buNone/>
            </a:pPr>
            <a:r>
              <a:rPr lang="en-US" sz="1600" dirty="0" smtClean="0"/>
              <a:t>Q3 General issues (selection)</a:t>
            </a:r>
            <a:endParaRPr lang="en-US" sz="1800" dirty="0" smtClean="0"/>
          </a:p>
          <a:p>
            <a:pPr lvl="0"/>
            <a:r>
              <a:rPr lang="en-US" sz="1600" dirty="0" smtClean="0"/>
              <a:t>Extra focus required on the people aspect: tools/techniques themselves are not the limiting factors anymore for adopting advanced control. The questionnaire reflects this issue already: too much focus on what is offered compared to what is required.   </a:t>
            </a:r>
            <a:r>
              <a:rPr lang="en-US" sz="1600" i="1" dirty="0" smtClean="0"/>
              <a:t>Industry</a:t>
            </a:r>
            <a:endParaRPr lang="en-US" sz="1800" dirty="0" smtClean="0"/>
          </a:p>
          <a:p>
            <a:pPr lvl="0"/>
            <a:r>
              <a:rPr lang="en-US" sz="1600" dirty="0" smtClean="0"/>
              <a:t>Models for successful transfer of advanced control to industry and pick-up by industry.  Role of software vendors.   </a:t>
            </a:r>
            <a:r>
              <a:rPr lang="en-US" sz="1600" i="1" dirty="0" smtClean="0"/>
              <a:t>Academia</a:t>
            </a:r>
            <a:endParaRPr lang="en-US" sz="1800" dirty="0" smtClean="0"/>
          </a:p>
          <a:p>
            <a:pPr lvl="0"/>
            <a:r>
              <a:rPr lang="en-US" sz="1600" dirty="0" smtClean="0"/>
              <a:t>It would be great if the committee can help bridge the gap between industry and academy thru the conference, pilot projects, workshop/seminar. Taking process industry as an example, the gap is widening - Very few successful new control methodology like MPC have been introduced and widely used in industry in the past 2 decades. Until now, PID is still dominant in process industry. Industry needs academy doing more focused research on real industry problems instead of “math” problems. On the other hands, industry needs to work closely with the academy (and allocate reasonable amount of funding) and share the problems/data so researchers would be interested.    </a:t>
            </a:r>
            <a:r>
              <a:rPr lang="en-US" sz="1600" i="1" dirty="0" smtClean="0"/>
              <a:t>Academia</a:t>
            </a:r>
            <a:endParaRPr lang="en-US" sz="1800" dirty="0" smtClean="0"/>
          </a:p>
          <a:p>
            <a:endParaRPr lang="en-US" sz="1600" dirty="0"/>
          </a:p>
        </p:txBody>
      </p:sp>
      <p:sp>
        <p:nvSpPr>
          <p:cNvPr id="4" name="Slide Number Placeholder 3"/>
          <p:cNvSpPr>
            <a:spLocks noGrp="1"/>
          </p:cNvSpPr>
          <p:nvPr>
            <p:ph type="sldNum" sz="quarter" idx="12"/>
          </p:nvPr>
        </p:nvSpPr>
        <p:spPr/>
        <p:txBody>
          <a:bodyPr/>
          <a:lstStyle/>
          <a:p>
            <a:fld id="{E1EC6140-AF04-466C-9077-E42FBF88B291}"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Focus Question 1:  What issues do we see from an industry viewpoint in leveraging IFAC activities? </a:t>
            </a:r>
            <a:br>
              <a:rPr lang="en-US" sz="2400" dirty="0" smtClean="0"/>
            </a:br>
            <a:r>
              <a:rPr lang="en-US" sz="2400" dirty="0" smtClean="0"/>
              <a:t/>
            </a:r>
            <a:br>
              <a:rPr lang="en-US" sz="2400" dirty="0" smtClean="0"/>
            </a:br>
            <a:endParaRPr lang="en-US" sz="2400" dirty="0"/>
          </a:p>
        </p:txBody>
      </p:sp>
      <p:sp>
        <p:nvSpPr>
          <p:cNvPr id="3" name="Content Placeholder 2"/>
          <p:cNvSpPr>
            <a:spLocks noGrp="1"/>
          </p:cNvSpPr>
          <p:nvPr>
            <p:ph idx="1"/>
          </p:nvPr>
        </p:nvSpPr>
        <p:spPr/>
        <p:txBody>
          <a:bodyPr>
            <a:normAutofit/>
          </a:bodyPr>
          <a:lstStyle/>
          <a:p>
            <a:pPr marL="0" indent="0">
              <a:buNone/>
            </a:pPr>
            <a:r>
              <a:rPr lang="en-US" sz="2000" dirty="0" smtClean="0"/>
              <a:t>Compilation of answers thus far:</a:t>
            </a:r>
          </a:p>
          <a:p>
            <a:r>
              <a:rPr lang="en-US" sz="2000" dirty="0" smtClean="0"/>
              <a:t>Lack of knowledge of what IFAC has to offer</a:t>
            </a:r>
          </a:p>
          <a:p>
            <a:r>
              <a:rPr lang="en-US" sz="2000" dirty="0" smtClean="0"/>
              <a:t>Less staff in end-user industry regarding automation and process control; relying more on suppliers and system integrators; more focus on systems rather than the process</a:t>
            </a:r>
          </a:p>
          <a:p>
            <a:r>
              <a:rPr lang="en-US" sz="2000" dirty="0" smtClean="0"/>
              <a:t>Less R&amp;D work in end-user industries</a:t>
            </a:r>
          </a:p>
          <a:p>
            <a:r>
              <a:rPr lang="en-US" sz="2000" dirty="0" smtClean="0"/>
              <a:t>Overwhelming supply of other means to share knowledge: Internet </a:t>
            </a:r>
            <a:r>
              <a:rPr lang="en-US" sz="2000" dirty="0" err="1" smtClean="0"/>
              <a:t>fora</a:t>
            </a:r>
            <a:r>
              <a:rPr lang="en-US" sz="2000" dirty="0" smtClean="0"/>
              <a:t>, Gartner, ARC, MESA, ISA, etc.; user group conferences of suppliers (Emerson, Honeywell); end-user organizations (NAMUR, WIB, </a:t>
            </a:r>
            <a:r>
              <a:rPr lang="en-US" sz="2000" dirty="0" err="1" smtClean="0"/>
              <a:t>Exera</a:t>
            </a:r>
            <a:r>
              <a:rPr lang="en-US" sz="2000" dirty="0" smtClean="0"/>
              <a:t>, etc.) producing practical guidelines</a:t>
            </a:r>
          </a:p>
          <a:p>
            <a:r>
              <a:rPr lang="en-US" sz="2000" dirty="0" smtClean="0"/>
              <a:t>What about other industry sectors?</a:t>
            </a:r>
          </a:p>
          <a:p>
            <a:endParaRPr lang="en-US" sz="2000" dirty="0"/>
          </a:p>
        </p:txBody>
      </p:sp>
      <p:sp>
        <p:nvSpPr>
          <p:cNvPr id="4" name="Slide Number Placeholder 3"/>
          <p:cNvSpPr>
            <a:spLocks noGrp="1"/>
          </p:cNvSpPr>
          <p:nvPr>
            <p:ph type="sldNum" sz="quarter" idx="12"/>
          </p:nvPr>
        </p:nvSpPr>
        <p:spPr/>
        <p:txBody>
          <a:bodyPr/>
          <a:lstStyle/>
          <a:p>
            <a:fld id="{E1EC6140-AF04-466C-9077-E42FBF88B291}"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objectives</a:t>
            </a:r>
            <a:endParaRPr lang="en-US" dirty="0"/>
          </a:p>
        </p:txBody>
      </p:sp>
      <p:sp>
        <p:nvSpPr>
          <p:cNvPr id="3" name="Content Placeholder 2"/>
          <p:cNvSpPr>
            <a:spLocks noGrp="1"/>
          </p:cNvSpPr>
          <p:nvPr>
            <p:ph idx="1"/>
          </p:nvPr>
        </p:nvSpPr>
        <p:spPr/>
        <p:txBody>
          <a:bodyPr>
            <a:normAutofit/>
          </a:bodyPr>
          <a:lstStyle/>
          <a:p>
            <a:pPr>
              <a:lnSpc>
                <a:spcPct val="120000"/>
              </a:lnSpc>
            </a:pPr>
            <a:r>
              <a:rPr lang="en-US" sz="2200" dirty="0" smtClean="0"/>
              <a:t>Possibly propose a constitutional amendment to establish a permanent IFAC Industry Committee—to be voted on by the IFAC Council in 2017</a:t>
            </a:r>
          </a:p>
          <a:p>
            <a:pPr>
              <a:lnSpc>
                <a:spcPct val="120000"/>
              </a:lnSpc>
            </a:pPr>
            <a:r>
              <a:rPr lang="en-US" sz="2200" dirty="0" smtClean="0"/>
              <a:t>Recommend ideas to enhance industry participation in IFAC</a:t>
            </a:r>
          </a:p>
          <a:p>
            <a:pPr>
              <a:lnSpc>
                <a:spcPct val="120000"/>
              </a:lnSpc>
            </a:pPr>
            <a:r>
              <a:rPr lang="en-US" sz="2200" dirty="0" smtClean="0"/>
              <a:t>Recommend approaches to enhance the impact of control research on industry practice</a:t>
            </a:r>
          </a:p>
          <a:p>
            <a:pPr>
              <a:lnSpc>
                <a:spcPct val="120000"/>
              </a:lnSpc>
            </a:pPr>
            <a:r>
              <a:rPr lang="en-US" sz="2200" dirty="0" smtClean="0"/>
              <a:t>Other objectives may be added based on discussions</a:t>
            </a:r>
          </a:p>
          <a:p>
            <a:pPr>
              <a:lnSpc>
                <a:spcPct val="120000"/>
              </a:lnSpc>
            </a:pPr>
            <a:endParaRPr lang="en-US" sz="2200" dirty="0" smtClean="0"/>
          </a:p>
        </p:txBody>
      </p:sp>
      <p:sp>
        <p:nvSpPr>
          <p:cNvPr id="4" name="Slide Number Placeholder 3"/>
          <p:cNvSpPr>
            <a:spLocks noGrp="1"/>
          </p:cNvSpPr>
          <p:nvPr>
            <p:ph type="sldNum" sz="quarter" idx="12"/>
          </p:nvPr>
        </p:nvSpPr>
        <p:spPr/>
        <p:txBody>
          <a:bodyPr/>
          <a:lstStyle/>
          <a:p>
            <a:fld id="{E1EC6140-AF04-466C-9077-E42FBF88B291}"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Focus Question 2:  What issues do we see from an industry viewpoint in leveraging academic research?</a:t>
            </a:r>
            <a:endParaRPr lang="en-US" sz="2400" dirty="0"/>
          </a:p>
        </p:txBody>
      </p:sp>
      <p:sp>
        <p:nvSpPr>
          <p:cNvPr id="3" name="Content Placeholder 2"/>
          <p:cNvSpPr>
            <a:spLocks noGrp="1"/>
          </p:cNvSpPr>
          <p:nvPr>
            <p:ph idx="1"/>
          </p:nvPr>
        </p:nvSpPr>
        <p:spPr/>
        <p:txBody>
          <a:bodyPr>
            <a:normAutofit/>
          </a:bodyPr>
          <a:lstStyle/>
          <a:p>
            <a:pPr marL="0" indent="0">
              <a:buNone/>
            </a:pPr>
            <a:r>
              <a:rPr lang="en-US" sz="2000" dirty="0"/>
              <a:t>Compilation of answers thus far:</a:t>
            </a:r>
          </a:p>
          <a:p>
            <a:r>
              <a:rPr lang="en-US" sz="2000" dirty="0" smtClean="0"/>
              <a:t>Lack of the “people component” in academic research</a:t>
            </a:r>
          </a:p>
          <a:p>
            <a:r>
              <a:rPr lang="en-US" sz="2000" dirty="0" smtClean="0"/>
              <a:t>Compartmentalization in academia—industry needs integrated solutions that are robust, reliable, easy to understand and maintain</a:t>
            </a:r>
          </a:p>
          <a:p>
            <a:r>
              <a:rPr lang="en-US" sz="2000" dirty="0" smtClean="0"/>
              <a:t>Little if any academic research on “implementing” advanced control, combining process control with improvement approaches like Lean Six Sigma, etc.</a:t>
            </a:r>
          </a:p>
          <a:p>
            <a:r>
              <a:rPr lang="en-US" sz="2000" dirty="0" smtClean="0"/>
              <a:t>Long-term academic interests (publications, Ph.D. work) versus short-term industry needs</a:t>
            </a:r>
          </a:p>
          <a:p>
            <a:r>
              <a:rPr lang="en-US" sz="2000" dirty="0" smtClean="0"/>
              <a:t>End-user industries participate occasionally in public-private partnerships, on a national level or European Commission-funded, but this is scattered</a:t>
            </a:r>
            <a:endParaRPr lang="en-US" sz="2000" dirty="0"/>
          </a:p>
        </p:txBody>
      </p:sp>
      <p:sp>
        <p:nvSpPr>
          <p:cNvPr id="4" name="Slide Number Placeholder 3"/>
          <p:cNvSpPr>
            <a:spLocks noGrp="1"/>
          </p:cNvSpPr>
          <p:nvPr>
            <p:ph type="sldNum" sz="quarter" idx="12"/>
          </p:nvPr>
        </p:nvSpPr>
        <p:spPr/>
        <p:txBody>
          <a:bodyPr/>
          <a:lstStyle/>
          <a:p>
            <a:fld id="{E1EC6140-AF04-466C-9077-E42FBF88B291}"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Thoughts from one (academic) </a:t>
            </a:r>
            <a:r>
              <a:rPr lang="en-US" sz="2400" dirty="0" err="1"/>
              <a:t>Workstream</a:t>
            </a:r>
            <a:r>
              <a:rPr lang="en-US" sz="2400" dirty="0"/>
              <a:t> member</a:t>
            </a:r>
          </a:p>
        </p:txBody>
      </p:sp>
      <p:sp>
        <p:nvSpPr>
          <p:cNvPr id="3" name="Content Placeholder 2"/>
          <p:cNvSpPr>
            <a:spLocks noGrp="1"/>
          </p:cNvSpPr>
          <p:nvPr>
            <p:ph idx="1"/>
          </p:nvPr>
        </p:nvSpPr>
        <p:spPr/>
        <p:txBody>
          <a:bodyPr>
            <a:normAutofit/>
          </a:bodyPr>
          <a:lstStyle/>
          <a:p>
            <a:r>
              <a:rPr lang="en-US" sz="2000" dirty="0"/>
              <a:t>Most of what IFAC offers is created by academics</a:t>
            </a:r>
          </a:p>
          <a:p>
            <a:r>
              <a:rPr lang="en-US" sz="2000" dirty="0"/>
              <a:t>Academic solutions are just half-solutions; little chance of industry being able to leverage anything from current IFAC-academe activities</a:t>
            </a:r>
          </a:p>
          <a:p>
            <a:r>
              <a:rPr lang="en-US" sz="2000" dirty="0"/>
              <a:t>Academe needs to publish, but frequent publication requires trivial advances </a:t>
            </a:r>
          </a:p>
          <a:p>
            <a:r>
              <a:rPr lang="en-US" sz="2000" dirty="0"/>
              <a:t>Insufficient funding for academe to really implement control on full-scale processes or machines; academe plays in a pretend world</a:t>
            </a:r>
          </a:p>
          <a:p>
            <a:r>
              <a:rPr lang="en-US" sz="2000" dirty="0"/>
              <a:t>Academe seeks pre-commercial support, and pursues analysis not development, possibility not relevance</a:t>
            </a:r>
          </a:p>
        </p:txBody>
      </p:sp>
      <p:sp>
        <p:nvSpPr>
          <p:cNvPr id="4" name="Slide Number Placeholder 3"/>
          <p:cNvSpPr>
            <a:spLocks noGrp="1"/>
          </p:cNvSpPr>
          <p:nvPr>
            <p:ph type="sldNum" sz="quarter" idx="12"/>
          </p:nvPr>
        </p:nvSpPr>
        <p:spPr/>
        <p:txBody>
          <a:bodyPr/>
          <a:lstStyle/>
          <a:p>
            <a:fld id="{E1EC6140-AF04-466C-9077-E42FBF88B291}"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err="1" smtClean="0"/>
              <a:t>Workstream</a:t>
            </a:r>
            <a:r>
              <a:rPr lang="en-US" dirty="0" smtClean="0"/>
              <a:t> D: Enhancing Industry Participation in IFAC</a:t>
            </a:r>
            <a:endParaRPr lang="en-US" dirty="0"/>
          </a:p>
        </p:txBody>
      </p:sp>
      <p:sp>
        <p:nvSpPr>
          <p:cNvPr id="6" name="Subtitle 5"/>
          <p:cNvSpPr>
            <a:spLocks noGrp="1"/>
          </p:cNvSpPr>
          <p:nvPr>
            <p:ph type="subTitle" idx="1"/>
          </p:nvPr>
        </p:nvSpPr>
        <p:spPr/>
        <p:txBody>
          <a:bodyPr>
            <a:normAutofit/>
          </a:bodyPr>
          <a:lstStyle/>
          <a:p>
            <a:r>
              <a:rPr lang="en-US" sz="3200" b="1" i="1" dirty="0" smtClean="0"/>
              <a:t>Roger Goodall</a:t>
            </a:r>
            <a:r>
              <a:rPr lang="en-US" sz="3200" b="1" dirty="0" smtClean="0"/>
              <a:t>, chair</a:t>
            </a:r>
            <a:endParaRPr lang="en-US" sz="3200" b="1" i="1" dirty="0"/>
          </a:p>
        </p:txBody>
      </p:sp>
      <p:sp>
        <p:nvSpPr>
          <p:cNvPr id="4" name="Slide Number Placeholder 3"/>
          <p:cNvSpPr>
            <a:spLocks noGrp="1"/>
          </p:cNvSpPr>
          <p:nvPr>
            <p:ph type="sldNum" sz="quarter" idx="12"/>
          </p:nvPr>
        </p:nvSpPr>
        <p:spPr/>
        <p:txBody>
          <a:bodyPr/>
          <a:lstStyle/>
          <a:p>
            <a:fld id="{E1EC6140-AF04-466C-9077-E42FBF88B291}" type="slidenum">
              <a:rPr lang="en-US" smtClean="0"/>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Workstream</a:t>
            </a:r>
            <a:r>
              <a:rPr lang="en-GB" dirty="0" smtClean="0"/>
              <a:t> scope</a:t>
            </a:r>
            <a:endParaRPr lang="en-GB" dirty="0"/>
          </a:p>
        </p:txBody>
      </p:sp>
      <p:sp>
        <p:nvSpPr>
          <p:cNvPr id="3" name="Content Placeholder 2"/>
          <p:cNvSpPr>
            <a:spLocks noGrp="1"/>
          </p:cNvSpPr>
          <p:nvPr>
            <p:ph idx="1"/>
          </p:nvPr>
        </p:nvSpPr>
        <p:spPr/>
        <p:txBody>
          <a:bodyPr/>
          <a:lstStyle/>
          <a:p>
            <a:r>
              <a:rPr lang="en-GB" sz="2400" dirty="0"/>
              <a:t>Recommend changes to conferences, journals, and committees that are likely to increase industry participation and make IFAC more relevant to industry.  Other mechanisms could also be looked at (e.g., start a webinar series?).  </a:t>
            </a:r>
          </a:p>
          <a:p>
            <a:r>
              <a:rPr lang="en-GB" sz="2400" dirty="0"/>
              <a:t>Note: recommendations should be informed by outputs from the other </a:t>
            </a:r>
            <a:r>
              <a:rPr lang="en-GB" sz="2400" dirty="0" err="1"/>
              <a:t>workstreams</a:t>
            </a:r>
            <a:r>
              <a:rPr lang="en-GB" sz="2400" dirty="0"/>
              <a:t>:- </a:t>
            </a:r>
          </a:p>
          <a:p>
            <a:pPr lvl="1"/>
            <a:r>
              <a:rPr lang="en-GB" sz="2000" dirty="0"/>
              <a:t>A: Benchmarking industry participation</a:t>
            </a:r>
          </a:p>
          <a:p>
            <a:pPr lvl="1"/>
            <a:r>
              <a:rPr lang="en-GB" sz="2000" dirty="0"/>
              <a:t>B: Industry engagement models in different geographies and sectors</a:t>
            </a:r>
          </a:p>
          <a:p>
            <a:pPr lvl="1"/>
            <a:r>
              <a:rPr lang="en-GB" sz="2000" dirty="0"/>
              <a:t>C: “Voice of industry”).</a:t>
            </a:r>
          </a:p>
          <a:p>
            <a:endParaRPr lang="en-GB" sz="2400" dirty="0"/>
          </a:p>
        </p:txBody>
      </p:sp>
    </p:spTree>
    <p:extLst>
      <p:ext uri="{BB962C8B-B14F-4D97-AF65-F5344CB8AC3E}">
        <p14:creationId xmlns="" xmlns:p14="http://schemas.microsoft.com/office/powerpoint/2010/main" val="3649034068"/>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Initial questions</a:t>
            </a:r>
            <a:endParaRPr lang="en-GB" dirty="0"/>
          </a:p>
        </p:txBody>
      </p:sp>
      <p:sp>
        <p:nvSpPr>
          <p:cNvPr id="3" name="Content Placeholder 2"/>
          <p:cNvSpPr>
            <a:spLocks noGrp="1"/>
          </p:cNvSpPr>
          <p:nvPr>
            <p:ph idx="1"/>
          </p:nvPr>
        </p:nvSpPr>
        <p:spPr/>
        <p:txBody>
          <a:bodyPr>
            <a:noAutofit/>
          </a:bodyPr>
          <a:lstStyle/>
          <a:p>
            <a:pPr marL="0" indent="0">
              <a:buNone/>
            </a:pPr>
            <a:r>
              <a:rPr lang="en-GB" sz="1600" dirty="0"/>
              <a:t>Q1: What is your view about the most appropriate type of event for industry people to attend? </a:t>
            </a:r>
            <a:r>
              <a:rPr lang="en-GB" sz="1600" dirty="0" smtClean="0"/>
              <a:t>Comments </a:t>
            </a:r>
            <a:r>
              <a:rPr lang="en-GB" sz="1600" dirty="0"/>
              <a:t>on the appropriateness of </a:t>
            </a:r>
            <a:r>
              <a:rPr lang="en-GB" sz="1600" dirty="0" smtClean="0"/>
              <a:t>the types </a:t>
            </a:r>
            <a:r>
              <a:rPr lang="en-GB" sz="1600" dirty="0"/>
              <a:t>of event that IFAC currently organises</a:t>
            </a:r>
            <a:r>
              <a:rPr lang="en-GB" sz="1600" dirty="0" smtClean="0"/>
              <a:t> are useful</a:t>
            </a:r>
            <a:r>
              <a:rPr lang="en-GB" sz="1600" dirty="0"/>
              <a:t>, but please add other types of event if you wish</a:t>
            </a:r>
            <a:r>
              <a:rPr lang="en-GB" sz="1600" dirty="0" smtClean="0"/>
              <a:t>.</a:t>
            </a:r>
          </a:p>
          <a:p>
            <a:pPr marL="0" indent="0">
              <a:buNone/>
            </a:pPr>
            <a:endParaRPr lang="en-GB" sz="1600" dirty="0"/>
          </a:p>
          <a:p>
            <a:pPr marL="0" indent="0">
              <a:buNone/>
            </a:pPr>
            <a:r>
              <a:rPr lang="en-GB" sz="1600" dirty="0"/>
              <a:t>Q2: Does your industry/government body support publishing in journals, via conferences, or both? In the latter case is the </a:t>
            </a:r>
            <a:r>
              <a:rPr lang="en-GB" sz="1600" dirty="0" err="1"/>
              <a:t>PapersOnLine</a:t>
            </a:r>
            <a:r>
              <a:rPr lang="en-GB" sz="1600" dirty="0"/>
              <a:t> system considered useful for dissemination</a:t>
            </a:r>
            <a:r>
              <a:rPr lang="en-GB" sz="1600" dirty="0" smtClean="0"/>
              <a:t>?</a:t>
            </a:r>
          </a:p>
          <a:p>
            <a:pPr marL="0" indent="0">
              <a:buNone/>
            </a:pPr>
            <a:endParaRPr lang="en-GB" sz="1600" dirty="0" smtClean="0"/>
          </a:p>
          <a:p>
            <a:pPr marL="0" indent="0">
              <a:buNone/>
            </a:pPr>
            <a:r>
              <a:rPr lang="en-GB" sz="1600" dirty="0" smtClean="0"/>
              <a:t>Q3: Is </a:t>
            </a:r>
            <a:r>
              <a:rPr lang="en-GB" sz="1600" dirty="0"/>
              <a:t>there anything that can be done to provide enhanced industry interest in the IFAC </a:t>
            </a:r>
            <a:r>
              <a:rPr lang="en-GB" sz="1600" dirty="0" smtClean="0"/>
              <a:t>journals, </a:t>
            </a:r>
            <a:r>
              <a:rPr lang="en-GB" sz="1600" dirty="0"/>
              <a:t>e.g. new titles, methods of working, </a:t>
            </a:r>
            <a:r>
              <a:rPr lang="en-GB" sz="1600" dirty="0" err="1"/>
              <a:t>etc</a:t>
            </a:r>
            <a:r>
              <a:rPr lang="en-GB" sz="1600" dirty="0" smtClean="0"/>
              <a:t>?</a:t>
            </a:r>
          </a:p>
          <a:p>
            <a:pPr marL="0" indent="0">
              <a:buNone/>
            </a:pPr>
            <a:endParaRPr lang="en-GB" sz="1600" dirty="0"/>
          </a:p>
          <a:p>
            <a:pPr marL="0" indent="0">
              <a:buNone/>
            </a:pPr>
            <a:r>
              <a:rPr lang="en-GB" sz="1600" dirty="0"/>
              <a:t>Q4: What other mechanisms may create enhanced industrial engagement with </a:t>
            </a:r>
            <a:r>
              <a:rPr lang="en-GB" sz="1600" dirty="0" smtClean="0"/>
              <a:t>IFAC?</a:t>
            </a:r>
          </a:p>
          <a:p>
            <a:pPr marL="0" indent="0">
              <a:buNone/>
            </a:pPr>
            <a:endParaRPr lang="en-GB" sz="1600" dirty="0"/>
          </a:p>
          <a:p>
            <a:r>
              <a:rPr lang="en-GB" sz="1600" dirty="0" smtClean="0"/>
              <a:t>Responses received from 8 industry and 6 academic members</a:t>
            </a:r>
          </a:p>
          <a:p>
            <a:r>
              <a:rPr lang="en-GB" sz="1600" dirty="0" smtClean="0"/>
              <a:t>Excellent comments amounting to 10 pages of small text</a:t>
            </a:r>
          </a:p>
          <a:p>
            <a:r>
              <a:rPr lang="en-GB" sz="1600" dirty="0" smtClean="0"/>
              <a:t>Difficult to summarise but some key points  extracted for each question</a:t>
            </a:r>
            <a:endParaRPr lang="en-GB" sz="1600" dirty="0"/>
          </a:p>
        </p:txBody>
      </p:sp>
    </p:spTree>
    <p:extLst>
      <p:ext uri="{BB962C8B-B14F-4D97-AF65-F5344CB8AC3E}">
        <p14:creationId xmlns="" xmlns:p14="http://schemas.microsoft.com/office/powerpoint/2010/main" val="2754861190"/>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Q1 Key </a:t>
            </a:r>
            <a:r>
              <a:rPr lang="en-GB" dirty="0"/>
              <a:t>points</a:t>
            </a:r>
            <a:br>
              <a:rPr lang="en-GB" dirty="0"/>
            </a:br>
            <a:r>
              <a:rPr lang="en-GB" sz="1800" dirty="0" smtClean="0"/>
              <a:t>“What </a:t>
            </a:r>
            <a:r>
              <a:rPr lang="en-GB" sz="1800" dirty="0"/>
              <a:t>is your view about the most appropriate type of event for industry people to attend</a:t>
            </a:r>
            <a:r>
              <a:rPr lang="en-GB" sz="1800" dirty="0" smtClean="0"/>
              <a:t>?”</a:t>
            </a:r>
            <a:endParaRPr lang="en-GB" sz="1800" dirty="0"/>
          </a:p>
        </p:txBody>
      </p:sp>
      <p:sp>
        <p:nvSpPr>
          <p:cNvPr id="3" name="Content Placeholder 2"/>
          <p:cNvSpPr>
            <a:spLocks noGrp="1"/>
          </p:cNvSpPr>
          <p:nvPr>
            <p:ph idx="1"/>
          </p:nvPr>
        </p:nvSpPr>
        <p:spPr/>
        <p:txBody>
          <a:bodyPr>
            <a:normAutofit/>
          </a:bodyPr>
          <a:lstStyle/>
          <a:p>
            <a:pPr marL="914400" lvl="1" indent="-457200">
              <a:buFont typeface="+mj-lt"/>
              <a:buAutoNum type="arabicPeriod"/>
            </a:pPr>
            <a:r>
              <a:rPr lang="en-GB" sz="1800" dirty="0" smtClean="0"/>
              <a:t>Avoid </a:t>
            </a:r>
            <a:r>
              <a:rPr lang="en-GB" sz="1800" dirty="0"/>
              <a:t>thinking of industry as a coherent </a:t>
            </a:r>
            <a:r>
              <a:rPr lang="en-GB" sz="1800" dirty="0" smtClean="0"/>
              <a:t>group</a:t>
            </a:r>
            <a:r>
              <a:rPr lang="en-GB" sz="1800" dirty="0"/>
              <a:t>; </a:t>
            </a:r>
            <a:r>
              <a:rPr lang="en-GB" sz="1800" dirty="0" smtClean="0"/>
              <a:t>even internally often </a:t>
            </a:r>
            <a:r>
              <a:rPr lang="en-GB" sz="1800" dirty="0"/>
              <a:t>a significant disconnect </a:t>
            </a:r>
            <a:r>
              <a:rPr lang="en-GB" sz="1800" dirty="0" smtClean="0"/>
              <a:t>between </a:t>
            </a:r>
            <a:r>
              <a:rPr lang="en-GB" sz="1800" dirty="0"/>
              <a:t>production teams and </a:t>
            </a:r>
            <a:r>
              <a:rPr lang="en-GB" sz="1800" dirty="0" smtClean="0"/>
              <a:t>internal </a:t>
            </a:r>
            <a:r>
              <a:rPr lang="en-GB" sz="1800" dirty="0"/>
              <a:t>"research" groups</a:t>
            </a:r>
            <a:endParaRPr lang="en-GB" sz="1800" dirty="0" smtClean="0"/>
          </a:p>
          <a:p>
            <a:pPr marL="1314450" lvl="2" indent="-457200"/>
            <a:r>
              <a:rPr lang="en-GB" sz="1600" dirty="0" smtClean="0"/>
              <a:t>Corporate </a:t>
            </a:r>
            <a:r>
              <a:rPr lang="en-GB" sz="1600" dirty="0"/>
              <a:t>research centre - Scientific conferences </a:t>
            </a:r>
            <a:r>
              <a:rPr lang="en-GB" sz="1600" dirty="0" smtClean="0"/>
              <a:t>keep researchers </a:t>
            </a:r>
            <a:r>
              <a:rPr lang="en-GB" sz="1600" dirty="0"/>
              <a:t>abreast of the latest technological </a:t>
            </a:r>
            <a:r>
              <a:rPr lang="en-GB" sz="1600" dirty="0" smtClean="0"/>
              <a:t>developments and </a:t>
            </a:r>
            <a:r>
              <a:rPr lang="en-GB" sz="1600" dirty="0"/>
              <a:t>build relationships with academic groups and </a:t>
            </a:r>
            <a:r>
              <a:rPr lang="en-GB" sz="1600" dirty="0" smtClean="0"/>
              <a:t>national labs</a:t>
            </a:r>
          </a:p>
          <a:p>
            <a:pPr marL="1314450" lvl="2" indent="-457200"/>
            <a:r>
              <a:rPr lang="en-GB" sz="1600" dirty="0" smtClean="0"/>
              <a:t>Business unit – events </a:t>
            </a:r>
            <a:r>
              <a:rPr lang="en-GB" sz="1600" dirty="0"/>
              <a:t>need have a clear and immediate value </a:t>
            </a:r>
            <a:endParaRPr lang="en-GB" sz="1600" dirty="0" smtClean="0"/>
          </a:p>
          <a:p>
            <a:pPr marL="914400" lvl="1" indent="-457200">
              <a:buFont typeface="+mj-lt"/>
              <a:buAutoNum type="arabicPeriod"/>
            </a:pPr>
            <a:r>
              <a:rPr lang="en-GB" sz="1800" dirty="0"/>
              <a:t>No clear preference between IFAC’s current types of event, but </a:t>
            </a:r>
            <a:r>
              <a:rPr lang="en-GB" sz="1800" dirty="0" smtClean="0"/>
              <a:t>strong agreement that industry people definitely need dedicated sessions, tracks or events</a:t>
            </a:r>
          </a:p>
          <a:p>
            <a:pPr marL="1314450" lvl="2" indent="-457200"/>
            <a:r>
              <a:rPr lang="en-GB" sz="1600" dirty="0" smtClean="0"/>
              <a:t>Generalised “application tracks” not necessarily the solution</a:t>
            </a:r>
          </a:p>
          <a:p>
            <a:pPr marL="1314450" lvl="2" indent="-457200"/>
            <a:r>
              <a:rPr lang="en-GB" sz="1600" dirty="0"/>
              <a:t>Focus upon technology sector of interest </a:t>
            </a:r>
            <a:endParaRPr lang="en-GB" sz="1600" dirty="0" smtClean="0"/>
          </a:p>
          <a:p>
            <a:pPr marL="914400" lvl="1" indent="-457200">
              <a:buFont typeface="+mj-lt"/>
              <a:buAutoNum type="arabicPeriod"/>
            </a:pPr>
            <a:r>
              <a:rPr lang="en-GB" sz="2000" dirty="0" smtClean="0"/>
              <a:t>Direct training is often favoured</a:t>
            </a:r>
          </a:p>
          <a:p>
            <a:pPr marL="1314450" lvl="2" indent="-457200"/>
            <a:r>
              <a:rPr lang="en-GB" sz="1600" dirty="0" smtClean="0"/>
              <a:t>Tutorial workshops associated with conferences are often very academic</a:t>
            </a:r>
          </a:p>
          <a:p>
            <a:pPr marL="1314450" lvl="2" indent="-457200"/>
            <a:r>
              <a:rPr lang="en-GB" sz="1600" dirty="0"/>
              <a:t>Perhaps “identify the right industry-relevant journal and conference technologies and turn them into back into practical training sessions</a:t>
            </a:r>
            <a:r>
              <a:rPr lang="en-GB" sz="1600" dirty="0" smtClean="0"/>
              <a:t>”?</a:t>
            </a:r>
          </a:p>
          <a:p>
            <a:pPr marL="1314450" lvl="2" indent="-457200"/>
            <a:endParaRPr lang="en-GB" sz="1600" dirty="0" smtClean="0"/>
          </a:p>
          <a:p>
            <a:pPr marL="1314450" lvl="2" indent="-457200"/>
            <a:endParaRPr lang="en-GB" sz="1600" dirty="0"/>
          </a:p>
        </p:txBody>
      </p:sp>
    </p:spTree>
    <p:extLst>
      <p:ext uri="{BB962C8B-B14F-4D97-AF65-F5344CB8AC3E}">
        <p14:creationId xmlns="" xmlns:p14="http://schemas.microsoft.com/office/powerpoint/2010/main" val="27426949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Q2 Key points</a:t>
            </a:r>
            <a:br>
              <a:rPr lang="en-GB" dirty="0" smtClean="0"/>
            </a:br>
            <a:r>
              <a:rPr lang="en-GB" sz="1800" dirty="0"/>
              <a:t>“Does your organisation support publishing in journals, via conferences, or both? Is </a:t>
            </a:r>
            <a:r>
              <a:rPr lang="en-GB" sz="1800" dirty="0" err="1" smtClean="0"/>
              <a:t>PapersOnLine</a:t>
            </a:r>
            <a:r>
              <a:rPr lang="en-GB" sz="1800" dirty="0" smtClean="0"/>
              <a:t> useful</a:t>
            </a:r>
            <a:r>
              <a:rPr lang="en-GB" sz="1800" dirty="0"/>
              <a:t>?”</a:t>
            </a:r>
          </a:p>
        </p:txBody>
      </p:sp>
      <p:sp>
        <p:nvSpPr>
          <p:cNvPr id="3" name="Content Placeholder 2"/>
          <p:cNvSpPr>
            <a:spLocks noGrp="1"/>
          </p:cNvSpPr>
          <p:nvPr>
            <p:ph idx="1"/>
          </p:nvPr>
        </p:nvSpPr>
        <p:spPr/>
        <p:txBody>
          <a:bodyPr/>
          <a:lstStyle/>
          <a:p>
            <a:pPr marL="457200" lvl="1" indent="0">
              <a:buNone/>
            </a:pPr>
            <a:r>
              <a:rPr lang="en-GB" sz="1800" dirty="0" smtClean="0"/>
              <a:t>Varied opinions:</a:t>
            </a:r>
          </a:p>
          <a:p>
            <a:pPr marL="914400" lvl="1" indent="-457200">
              <a:buFont typeface="+mj-lt"/>
              <a:buAutoNum type="arabicPeriod"/>
            </a:pPr>
            <a:r>
              <a:rPr lang="en-GB" sz="1800" dirty="0" smtClean="0"/>
              <a:t>Some </a:t>
            </a:r>
            <a:r>
              <a:rPr lang="en-GB" sz="1800" dirty="0"/>
              <a:t>companies </a:t>
            </a:r>
            <a:r>
              <a:rPr lang="en-GB" sz="1800" dirty="0" smtClean="0"/>
              <a:t>are vendors </a:t>
            </a:r>
            <a:r>
              <a:rPr lang="en-GB" sz="1800" dirty="0"/>
              <a:t>of technology and </a:t>
            </a:r>
            <a:r>
              <a:rPr lang="en-GB" sz="1800" dirty="0" smtClean="0"/>
              <a:t>value their </a:t>
            </a:r>
            <a:r>
              <a:rPr lang="en-GB" sz="1800" dirty="0"/>
              <a:t>technological </a:t>
            </a:r>
            <a:r>
              <a:rPr lang="en-GB" sz="1800" dirty="0" smtClean="0"/>
              <a:t>reputation - peer </a:t>
            </a:r>
            <a:r>
              <a:rPr lang="en-GB" sz="1800" dirty="0"/>
              <a:t>reviewed articles </a:t>
            </a:r>
            <a:r>
              <a:rPr lang="en-GB" sz="1800" dirty="0" smtClean="0"/>
              <a:t>provide credibility, whereas “ ’snake </a:t>
            </a:r>
            <a:r>
              <a:rPr lang="en-GB" sz="1800" dirty="0"/>
              <a:t>oil </a:t>
            </a:r>
            <a:r>
              <a:rPr lang="en-GB" sz="1800" dirty="0" smtClean="0"/>
              <a:t>salesmen’ </a:t>
            </a:r>
            <a:r>
              <a:rPr lang="en-GB" sz="1800" dirty="0"/>
              <a:t>cannot publish in good peer </a:t>
            </a:r>
            <a:r>
              <a:rPr lang="en-GB" sz="1800" dirty="0" smtClean="0"/>
              <a:t>reviewed [journals]” </a:t>
            </a:r>
          </a:p>
          <a:p>
            <a:pPr marL="914400" lvl="1" indent="-457200">
              <a:buFont typeface="+mj-lt"/>
              <a:buAutoNum type="arabicPeriod"/>
            </a:pPr>
            <a:r>
              <a:rPr lang="en-GB" sz="1800" dirty="0" smtClean="0"/>
              <a:t>In other companies publication is accepted but not especially encouraged.</a:t>
            </a:r>
          </a:p>
          <a:p>
            <a:pPr marL="914400" lvl="1" indent="-457200">
              <a:buFont typeface="+mj-lt"/>
              <a:buAutoNum type="arabicPeriod"/>
            </a:pPr>
            <a:r>
              <a:rPr lang="en-GB" sz="1800" dirty="0" smtClean="0"/>
              <a:t>Other companies tend to avoid publishing in journals </a:t>
            </a:r>
            <a:r>
              <a:rPr lang="en-GB" sz="1800" dirty="0"/>
              <a:t>perhaps because “there aren't really any high impact industrially relevant control journals</a:t>
            </a:r>
            <a:r>
              <a:rPr lang="en-GB" sz="1800" dirty="0" smtClean="0"/>
              <a:t>”. IFAC is not highly visible to some industries</a:t>
            </a:r>
          </a:p>
          <a:p>
            <a:pPr marL="914400" lvl="1" indent="-457200">
              <a:buFont typeface="+mj-lt"/>
              <a:buAutoNum type="arabicPeriod"/>
            </a:pPr>
            <a:r>
              <a:rPr lang="en-GB" sz="1800" dirty="0" smtClean="0"/>
              <a:t>Some organisations have their own tools for technology surveillance</a:t>
            </a:r>
          </a:p>
          <a:p>
            <a:pPr marL="914400" lvl="1" indent="-457200">
              <a:buFont typeface="+mj-lt"/>
              <a:buAutoNum type="arabicPeriod"/>
            </a:pPr>
            <a:r>
              <a:rPr lang="en-GB" sz="1800" dirty="0" smtClean="0"/>
              <a:t>POL mostly considered useful</a:t>
            </a:r>
          </a:p>
          <a:p>
            <a:pPr marL="914400" lvl="1" indent="-457200">
              <a:buFont typeface="+mj-lt"/>
              <a:buAutoNum type="arabicPeriod"/>
            </a:pPr>
            <a:endParaRPr lang="en-GB" sz="1800" dirty="0"/>
          </a:p>
        </p:txBody>
      </p:sp>
    </p:spTree>
    <p:extLst>
      <p:ext uri="{BB962C8B-B14F-4D97-AF65-F5344CB8AC3E}">
        <p14:creationId xmlns="" xmlns:p14="http://schemas.microsoft.com/office/powerpoint/2010/main" val="3756603230"/>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Q3 Key points</a:t>
            </a:r>
            <a:r>
              <a:rPr lang="en-GB" dirty="0"/>
              <a:t/>
            </a:r>
            <a:br>
              <a:rPr lang="en-GB" dirty="0"/>
            </a:br>
            <a:r>
              <a:rPr lang="en-GB" sz="2000" dirty="0"/>
              <a:t>Is there anything that can be done to provide enhanced industry interest in the IFAC journals, e.g. new titles, methods of working, </a:t>
            </a:r>
            <a:r>
              <a:rPr lang="en-GB" sz="2000" dirty="0" err="1"/>
              <a:t>etc</a:t>
            </a:r>
            <a:r>
              <a:rPr lang="en-GB" sz="2000" dirty="0"/>
              <a:t>?</a:t>
            </a:r>
          </a:p>
        </p:txBody>
      </p:sp>
      <p:sp>
        <p:nvSpPr>
          <p:cNvPr id="3" name="Content Placeholder 2"/>
          <p:cNvSpPr>
            <a:spLocks noGrp="1"/>
          </p:cNvSpPr>
          <p:nvPr>
            <p:ph idx="1"/>
          </p:nvPr>
        </p:nvSpPr>
        <p:spPr/>
        <p:txBody>
          <a:bodyPr/>
          <a:lstStyle/>
          <a:p>
            <a:r>
              <a:rPr lang="en-GB" sz="2400" dirty="0" smtClean="0"/>
              <a:t>Key points to follow</a:t>
            </a:r>
          </a:p>
          <a:p>
            <a:pPr marL="457200" lvl="1" indent="0">
              <a:buNone/>
            </a:pPr>
            <a:endParaRPr lang="en-GB" sz="2000" dirty="0"/>
          </a:p>
        </p:txBody>
      </p:sp>
    </p:spTree>
    <p:extLst>
      <p:ext uri="{BB962C8B-B14F-4D97-AF65-F5344CB8AC3E}">
        <p14:creationId xmlns="" xmlns:p14="http://schemas.microsoft.com/office/powerpoint/2010/main" val="869243737"/>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Q4 Key points</a:t>
            </a:r>
            <a:br>
              <a:rPr lang="en-GB" dirty="0" smtClean="0"/>
            </a:br>
            <a:r>
              <a:rPr lang="en-GB" sz="2000" dirty="0" smtClean="0"/>
              <a:t>What </a:t>
            </a:r>
            <a:r>
              <a:rPr lang="en-GB" sz="2000" dirty="0"/>
              <a:t>other mechanisms may create enhanced industrial engagement with </a:t>
            </a:r>
            <a:r>
              <a:rPr lang="en-GB" sz="2000" dirty="0" smtClean="0"/>
              <a:t>IFAC?</a:t>
            </a:r>
            <a:endParaRPr lang="en-GB" dirty="0"/>
          </a:p>
        </p:txBody>
      </p:sp>
      <p:sp>
        <p:nvSpPr>
          <p:cNvPr id="3" name="Content Placeholder 2"/>
          <p:cNvSpPr>
            <a:spLocks noGrp="1"/>
          </p:cNvSpPr>
          <p:nvPr>
            <p:ph idx="1"/>
          </p:nvPr>
        </p:nvSpPr>
        <p:spPr/>
        <p:txBody>
          <a:bodyPr/>
          <a:lstStyle/>
          <a:p>
            <a:pPr lvl="1"/>
            <a:r>
              <a:rPr lang="en-GB" sz="2000" dirty="0" smtClean="0"/>
              <a:t>Key points to follow</a:t>
            </a:r>
            <a:endParaRPr lang="en-GB" sz="2000" dirty="0"/>
          </a:p>
        </p:txBody>
      </p:sp>
    </p:spTree>
    <p:extLst>
      <p:ext uri="{BB962C8B-B14F-4D97-AF65-F5344CB8AC3E}">
        <p14:creationId xmlns="" xmlns:p14="http://schemas.microsoft.com/office/powerpoint/2010/main" val="869243737"/>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Preliminary conclusion</a:t>
            </a:r>
            <a:endParaRPr lang="en-GB" dirty="0"/>
          </a:p>
        </p:txBody>
      </p:sp>
      <p:sp>
        <p:nvSpPr>
          <p:cNvPr id="3" name="Content Placeholder 2"/>
          <p:cNvSpPr>
            <a:spLocks noGrp="1"/>
          </p:cNvSpPr>
          <p:nvPr>
            <p:ph idx="1"/>
          </p:nvPr>
        </p:nvSpPr>
        <p:spPr/>
        <p:txBody>
          <a:bodyPr/>
          <a:lstStyle/>
          <a:p>
            <a:r>
              <a:rPr lang="en-GB" sz="2400" dirty="0" smtClean="0"/>
              <a:t>Disparate nature of industry types, approaches and requirements means that there are no “quick fixes” to increasing industry engagement in IFAC</a:t>
            </a:r>
          </a:p>
          <a:p>
            <a:r>
              <a:rPr lang="en-GB" sz="2400" dirty="0" smtClean="0"/>
              <a:t>But some useful ideas:</a:t>
            </a:r>
          </a:p>
          <a:p>
            <a:pPr lvl="1"/>
            <a:r>
              <a:rPr lang="en-GB" sz="2000" dirty="0" smtClean="0"/>
              <a:t>(to follow)</a:t>
            </a:r>
            <a:endParaRPr lang="en-GB" sz="2000" dirty="0"/>
          </a:p>
        </p:txBody>
      </p:sp>
    </p:spTree>
    <p:extLst>
      <p:ext uri="{BB962C8B-B14F-4D97-AF65-F5344CB8AC3E}">
        <p14:creationId xmlns="" xmlns:p14="http://schemas.microsoft.com/office/powerpoint/2010/main" val="263261894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0AE1EE4-24CB-4B8B-8A64-4B404B2DEBF0}" type="slidenum">
              <a:rPr lang="en-US" smtClean="0"/>
              <a:pPr/>
              <a:t>3</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1037166" y="76200"/>
            <a:ext cx="8030634" cy="6705600"/>
          </a:xfrm>
          <a:prstGeom prst="rect">
            <a:avLst/>
          </a:prstGeom>
          <a:noFill/>
          <a:ln w="9525">
            <a:noFill/>
            <a:miter lim="800000"/>
            <a:headEnd/>
            <a:tailEnd/>
          </a:ln>
        </p:spPr>
      </p:pic>
      <p:sp>
        <p:nvSpPr>
          <p:cNvPr id="6" name="TextBox 5"/>
          <p:cNvSpPr txBox="1"/>
          <p:nvPr/>
        </p:nvSpPr>
        <p:spPr>
          <a:xfrm rot="16200000">
            <a:off x="-1367228" y="3237956"/>
            <a:ext cx="3713389" cy="369332"/>
          </a:xfrm>
          <a:prstGeom prst="rect">
            <a:avLst/>
          </a:prstGeom>
          <a:noFill/>
        </p:spPr>
        <p:txBody>
          <a:bodyPr wrap="none" rtlCol="0">
            <a:spAutoFit/>
          </a:bodyPr>
          <a:lstStyle/>
          <a:p>
            <a:r>
              <a:rPr lang="en-US" b="1" dirty="0" smtClean="0"/>
              <a:t>Roster and Workstream Membership</a:t>
            </a:r>
            <a:endParaRPr lang="en-US"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en-US" dirty="0" smtClean="0"/>
              <a:t>Workstream E: IFAC Constitution amendment for the Industry Committee </a:t>
            </a:r>
            <a:br>
              <a:rPr lang="en-US" dirty="0" smtClean="0"/>
            </a:br>
            <a:r>
              <a:rPr lang="en-US" dirty="0" smtClean="0"/>
              <a:t/>
            </a:r>
            <a:br>
              <a:rPr lang="en-US" dirty="0" smtClean="0"/>
            </a:br>
            <a:r>
              <a:rPr lang="en-US" i="1" dirty="0" smtClean="0"/>
              <a:t>Tariq Samad</a:t>
            </a:r>
            <a:r>
              <a:rPr lang="en-US" dirty="0" smtClean="0"/>
              <a:t>, chair</a:t>
            </a:r>
            <a:br>
              <a:rPr lang="en-US" dirty="0" smtClean="0"/>
            </a:br>
            <a:r>
              <a:rPr lang="en-US" dirty="0" smtClean="0"/>
              <a:t/>
            </a:r>
            <a:br>
              <a:rPr lang="en-US" dirty="0" smtClean="0"/>
            </a:br>
            <a:r>
              <a:rPr lang="en-US" sz="2700" dirty="0" smtClean="0"/>
              <a:t>Thanks in particular to the following for thoughtful comments: S. Boverie, R. Goodall, T. Jones, S. Mastellone</a:t>
            </a:r>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Workstream 5 – key questions</a:t>
            </a:r>
            <a:endParaRPr lang="en-US" dirty="0"/>
          </a:p>
        </p:txBody>
      </p:sp>
      <p:sp>
        <p:nvSpPr>
          <p:cNvPr id="3" name="Content Placeholder 2"/>
          <p:cNvSpPr>
            <a:spLocks noGrp="1"/>
          </p:cNvSpPr>
          <p:nvPr>
            <p:ph idx="1"/>
          </p:nvPr>
        </p:nvSpPr>
        <p:spPr/>
        <p:txBody>
          <a:bodyPr>
            <a:normAutofit fontScale="92500"/>
          </a:bodyPr>
          <a:lstStyle/>
          <a:p>
            <a:r>
              <a:rPr lang="en-US" sz="2400" dirty="0" smtClean="0"/>
              <a:t>Should a permanent Industry Committee report to an existing Board or should it be constituted as a new Board, reporting to the Council?</a:t>
            </a:r>
          </a:p>
          <a:p>
            <a:r>
              <a:rPr lang="en-US" sz="2400" dirty="0" smtClean="0"/>
              <a:t>What are the Committee’s (or Board’s) objectives?</a:t>
            </a:r>
          </a:p>
          <a:p>
            <a:r>
              <a:rPr lang="en-US" sz="2400" dirty="0" smtClean="0"/>
              <a:t>Should there be any requirements on the chair (e.g., industry affiliation or significant industry experience)?</a:t>
            </a:r>
          </a:p>
          <a:p>
            <a:r>
              <a:rPr lang="en-US" sz="2400" dirty="0" smtClean="0"/>
              <a:t>How should the committee be formed (including criteria, composition)?</a:t>
            </a:r>
          </a:p>
          <a:p>
            <a:r>
              <a:rPr lang="en-US" sz="2400" dirty="0" smtClean="0"/>
              <a:t>What metrics would we use to evaluate the committee’s performance?</a:t>
            </a:r>
          </a:p>
          <a:p>
            <a:endParaRPr lang="en-US" sz="2400" dirty="0" smtClean="0"/>
          </a:p>
          <a:p>
            <a:pPr marL="4763" indent="7938">
              <a:buNone/>
            </a:pPr>
            <a:r>
              <a:rPr lang="en-US" sz="1800" dirty="0" smtClean="0"/>
              <a:t>Current IFAC constitution and by-laws:  </a:t>
            </a:r>
            <a:r>
              <a:rPr lang="en-US" sz="1800" u="sng" dirty="0" smtClean="0">
                <a:hlinkClick r:id="rId2"/>
              </a:rPr>
              <a:t>http://www.ifac-control.org/structure/IFAC%20Constitution-and-By-Laws.pdf</a:t>
            </a:r>
            <a:endParaRPr lang="en-US" sz="1800" dirty="0" smtClean="0"/>
          </a:p>
        </p:txBody>
      </p:sp>
      <p:sp>
        <p:nvSpPr>
          <p:cNvPr id="4" name="Slide Number Placeholder 3"/>
          <p:cNvSpPr>
            <a:spLocks noGrp="1"/>
          </p:cNvSpPr>
          <p:nvPr>
            <p:ph type="sldNum" sz="quarter" idx="12"/>
          </p:nvPr>
        </p:nvSpPr>
        <p:spPr/>
        <p:txBody>
          <a:bodyPr/>
          <a:lstStyle/>
          <a:p>
            <a:fld id="{E1EC6140-AF04-466C-9077-E42FBF88B291}" type="slidenum">
              <a:rPr lang="en-US" smtClean="0"/>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level (to Board or Council)</a:t>
            </a:r>
            <a:endParaRPr lang="en-US" dirty="0"/>
          </a:p>
        </p:txBody>
      </p:sp>
      <p:sp>
        <p:nvSpPr>
          <p:cNvPr id="3" name="Content Placeholder 2"/>
          <p:cNvSpPr>
            <a:spLocks noGrp="1"/>
          </p:cNvSpPr>
          <p:nvPr>
            <p:ph idx="1"/>
          </p:nvPr>
        </p:nvSpPr>
        <p:spPr/>
        <p:txBody>
          <a:bodyPr/>
          <a:lstStyle/>
          <a:p>
            <a:r>
              <a:rPr lang="en-US" dirty="0" smtClean="0"/>
              <a:t>Some sentiment for both options</a:t>
            </a:r>
          </a:p>
          <a:p>
            <a:r>
              <a:rPr lang="en-US" dirty="0" smtClean="0"/>
              <a:t>If the Industry Committee reports to a Board . . .</a:t>
            </a:r>
          </a:p>
          <a:p>
            <a:pPr lvl="1"/>
            <a:r>
              <a:rPr lang="en-US" dirty="0" smtClean="0"/>
              <a:t>Technical Board:  Easier to see the fit here; the TB could have an Industrial Vice Chair</a:t>
            </a:r>
          </a:p>
          <a:p>
            <a:pPr lvl="1"/>
            <a:r>
              <a:rPr lang="en-US" dirty="0" smtClean="0"/>
              <a:t>Executive Board: The EB is more organizational/administrative compared to TB; some lack of visibility or “fuzziness” with current EB committees that we would need to avoid</a:t>
            </a:r>
            <a:endParaRPr lang="en-US" dirty="0"/>
          </a:p>
        </p:txBody>
      </p:sp>
      <p:sp>
        <p:nvSpPr>
          <p:cNvPr id="4" name="Slide Number Placeholder 3"/>
          <p:cNvSpPr>
            <a:spLocks noGrp="1"/>
          </p:cNvSpPr>
          <p:nvPr>
            <p:ph type="sldNum" sz="quarter" idx="12"/>
          </p:nvPr>
        </p:nvSpPr>
        <p:spPr/>
        <p:txBody>
          <a:bodyPr/>
          <a:lstStyle/>
          <a:p>
            <a:fld id="{E1EC6140-AF04-466C-9077-E42FBF88B291}" type="slidenum">
              <a:rPr lang="en-US" smtClean="0"/>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to the Council . . .</a:t>
            </a:r>
            <a:endParaRPr lang="en-US" dirty="0"/>
          </a:p>
        </p:txBody>
      </p:sp>
      <p:sp>
        <p:nvSpPr>
          <p:cNvPr id="3" name="Content Placeholder 2"/>
          <p:cNvSpPr>
            <a:spLocks noGrp="1"/>
          </p:cNvSpPr>
          <p:nvPr>
            <p:ph idx="1"/>
          </p:nvPr>
        </p:nvSpPr>
        <p:spPr/>
        <p:txBody>
          <a:bodyPr>
            <a:noAutofit/>
          </a:bodyPr>
          <a:lstStyle/>
          <a:p>
            <a:r>
              <a:rPr lang="en-US" sz="1800" dirty="0" smtClean="0"/>
              <a:t>More visibility and consistent with charge given to the “pilot” committee (which reports to Council)</a:t>
            </a:r>
          </a:p>
          <a:p>
            <a:r>
              <a:rPr lang="en-US" sz="1800" dirty="0" smtClean="0"/>
              <a:t>Industry “Board,” probably with a new IFAC VP—significant constitutional issues arise</a:t>
            </a:r>
          </a:p>
          <a:p>
            <a:pPr lvl="1"/>
            <a:r>
              <a:rPr lang="en-US" sz="1600" dirty="0" smtClean="0"/>
              <a:t>VP/Industry Board Chair would be elected by General Assembly after nomination by Council</a:t>
            </a:r>
          </a:p>
          <a:p>
            <a:pPr lvl="1"/>
            <a:r>
              <a:rPr lang="en-US" sz="1600" dirty="0" smtClean="0"/>
              <a:t>designated officers in Industry Board would recommended to Council by the Election Committee</a:t>
            </a:r>
          </a:p>
          <a:p>
            <a:pPr lvl="1"/>
            <a:r>
              <a:rPr lang="en-US" sz="1600" dirty="0" smtClean="0"/>
              <a:t>significant changes to the Constitution before these elections can take place, and the changes will need to be approved by GA</a:t>
            </a:r>
          </a:p>
          <a:p>
            <a:r>
              <a:rPr lang="en-US" sz="2000" dirty="0" smtClean="0"/>
              <a:t>More elaborate description and structure needed—officers, committees, procedures, etc.</a:t>
            </a:r>
          </a:p>
          <a:p>
            <a:r>
              <a:rPr lang="en-US" sz="2000" dirty="0" smtClean="0"/>
              <a:t>Timing and procedural challenges in constituting a new Board and VP</a:t>
            </a:r>
          </a:p>
          <a:p>
            <a:pPr lvl="1"/>
            <a:r>
              <a:rPr lang="en-US" sz="1600" dirty="0" smtClean="0"/>
              <a:t>consultation with IFAC leadership needed, and soon</a:t>
            </a:r>
          </a:p>
          <a:p>
            <a:pPr lvl="1"/>
            <a:r>
              <a:rPr lang="en-US" sz="1600" dirty="0" smtClean="0"/>
              <a:t>it may be possible to have an Industry Board without its chair being a VP—constitutionally simpler</a:t>
            </a:r>
          </a:p>
        </p:txBody>
      </p:sp>
      <p:sp>
        <p:nvSpPr>
          <p:cNvPr id="4" name="Slide Number Placeholder 3"/>
          <p:cNvSpPr>
            <a:spLocks noGrp="1"/>
          </p:cNvSpPr>
          <p:nvPr>
            <p:ph type="sldNum" sz="quarter" idx="12"/>
          </p:nvPr>
        </p:nvSpPr>
        <p:spPr/>
        <p:txBody>
          <a:bodyPr/>
          <a:lstStyle/>
          <a:p>
            <a:fld id="{E1EC6140-AF04-466C-9077-E42FBF88B291}" type="slidenum">
              <a:rPr lang="en-US" smtClean="0"/>
              <a:pPr/>
              <a:t>33</a:t>
            </a:fld>
            <a:endParaRPr lang="en-US" dirty="0"/>
          </a:p>
        </p:txBody>
      </p:sp>
      <p:sp>
        <p:nvSpPr>
          <p:cNvPr id="5" name="TextBox 4"/>
          <p:cNvSpPr txBox="1"/>
          <p:nvPr/>
        </p:nvSpPr>
        <p:spPr>
          <a:xfrm>
            <a:off x="117144" y="5986046"/>
            <a:ext cx="8895448" cy="338554"/>
          </a:xfrm>
          <a:prstGeom prst="rect">
            <a:avLst/>
          </a:prstGeom>
          <a:noFill/>
        </p:spPr>
        <p:txBody>
          <a:bodyPr wrap="none" rtlCol="0">
            <a:spAutoFit/>
          </a:bodyPr>
          <a:lstStyle/>
          <a:p>
            <a:r>
              <a:rPr lang="en-US" sz="1600" i="1" dirty="0" smtClean="0">
                <a:solidFill>
                  <a:schemeClr val="accent1">
                    <a:lumMod val="75000"/>
                  </a:schemeClr>
                </a:solidFill>
                <a:latin typeface="Arial Black" pitchFamily="34" charset="0"/>
              </a:rPr>
              <a:t>“Board” model is attractive in principle but feasibility needs to be determined</a:t>
            </a:r>
            <a:endParaRPr lang="en-US" sz="1600" i="1" dirty="0">
              <a:solidFill>
                <a:schemeClr val="accent1">
                  <a:lumMod val="75000"/>
                </a:schemeClr>
              </a:solidFill>
              <a:latin typeface="Arial Black"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interesting minority view . . .</a:t>
            </a:r>
            <a:endParaRPr lang="en-US" dirty="0"/>
          </a:p>
        </p:txBody>
      </p:sp>
      <p:sp>
        <p:nvSpPr>
          <p:cNvPr id="3" name="Content Placeholder 2"/>
          <p:cNvSpPr>
            <a:spLocks noGrp="1"/>
          </p:cNvSpPr>
          <p:nvPr>
            <p:ph idx="1"/>
          </p:nvPr>
        </p:nvSpPr>
        <p:spPr/>
        <p:txBody>
          <a:bodyPr>
            <a:normAutofit/>
          </a:bodyPr>
          <a:lstStyle/>
          <a:p>
            <a:r>
              <a:rPr lang="en-US" sz="2400" dirty="0" smtClean="0"/>
              <a:t>Constitutional changes and IFAC Boards should be permanent and we should expect them to always be needed</a:t>
            </a:r>
          </a:p>
          <a:p>
            <a:r>
              <a:rPr lang="en-US" sz="2400" dirty="0" smtClean="0"/>
              <a:t>What if we solve the industry representation/impact problem?  Will we still need an Industry Board?</a:t>
            </a:r>
          </a:p>
          <a:p>
            <a:r>
              <a:rPr lang="en-US" sz="2400" dirty="0" smtClean="0"/>
              <a:t>How about a “Special Initiatives” Board that would first be focused on the industry issue, but could in future focus on other issues (e.g., geographical balance)?</a:t>
            </a:r>
            <a:endParaRPr lang="en-US" sz="2400" dirty="0"/>
          </a:p>
        </p:txBody>
      </p:sp>
      <p:sp>
        <p:nvSpPr>
          <p:cNvPr id="4" name="Slide Number Placeholder 3"/>
          <p:cNvSpPr>
            <a:spLocks noGrp="1"/>
          </p:cNvSpPr>
          <p:nvPr>
            <p:ph type="sldNum" sz="quarter" idx="12"/>
          </p:nvPr>
        </p:nvSpPr>
        <p:spPr/>
        <p:txBody>
          <a:bodyPr/>
          <a:lstStyle/>
          <a:p>
            <a:fld id="{E1EC6140-AF04-466C-9077-E42FBF88B291}" type="slidenum">
              <a:rPr lang="en-US" smtClean="0"/>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and Metrics</a:t>
            </a:r>
            <a:endParaRPr lang="en-US" dirty="0"/>
          </a:p>
        </p:txBody>
      </p:sp>
      <p:sp>
        <p:nvSpPr>
          <p:cNvPr id="3" name="Content Placeholder 2"/>
          <p:cNvSpPr>
            <a:spLocks noGrp="1"/>
          </p:cNvSpPr>
          <p:nvPr>
            <p:ph idx="1"/>
          </p:nvPr>
        </p:nvSpPr>
        <p:spPr/>
        <p:txBody>
          <a:bodyPr>
            <a:normAutofit/>
          </a:bodyPr>
          <a:lstStyle/>
          <a:p>
            <a:r>
              <a:rPr lang="en-US" sz="1800" dirty="0" smtClean="0"/>
              <a:t>Possible objectives:</a:t>
            </a:r>
          </a:p>
          <a:p>
            <a:pPr lvl="1"/>
            <a:r>
              <a:rPr lang="en-US" sz="1600" dirty="0" smtClean="0"/>
              <a:t>identifying current and future challenges in industry</a:t>
            </a:r>
          </a:p>
          <a:p>
            <a:pPr lvl="1"/>
            <a:r>
              <a:rPr lang="en-US" sz="1600" dirty="0" smtClean="0"/>
              <a:t>enabling industry to solve relevant problems with relevant technologies</a:t>
            </a:r>
          </a:p>
          <a:p>
            <a:pPr lvl="1"/>
            <a:r>
              <a:rPr lang="en-US" sz="1600" dirty="0" smtClean="0"/>
              <a:t>providing services geared toward bridging the gaps between industry and academia and between researchers and practitioners</a:t>
            </a:r>
          </a:p>
          <a:p>
            <a:pPr lvl="1"/>
            <a:r>
              <a:rPr lang="en-US" sz="1600" dirty="0" smtClean="0"/>
              <a:t>enhancing industry participation in IFAC events</a:t>
            </a:r>
          </a:p>
          <a:p>
            <a:pPr lvl="1"/>
            <a:r>
              <a:rPr lang="en-US" sz="1600" dirty="0" smtClean="0"/>
              <a:t>facilitating recognition of the importance of control across relevant industry sectors</a:t>
            </a:r>
          </a:p>
          <a:p>
            <a:r>
              <a:rPr lang="en-US" sz="1800" dirty="0" smtClean="0"/>
              <a:t>Possible metrics:</a:t>
            </a:r>
          </a:p>
          <a:p>
            <a:pPr lvl="1"/>
            <a:r>
              <a:rPr lang="en-US" sz="1600" dirty="0" smtClean="0"/>
              <a:t>number of industry-affiliated presentations, conference participants, journal/conference papers, committee members across IFAC</a:t>
            </a:r>
          </a:p>
          <a:p>
            <a:pPr lvl="1"/>
            <a:r>
              <a:rPr lang="en-US" sz="1600" dirty="0" smtClean="0"/>
              <a:t>others related to collaborations, funding, and industry recognition—but measuring these is  challenging</a:t>
            </a:r>
          </a:p>
          <a:p>
            <a:pPr lvl="1"/>
            <a:r>
              <a:rPr lang="en-US" sz="1600" dirty="0" smtClean="0"/>
              <a:t>cross-industry-sector analysis—in which industries is the recognition of control waxing and in which is it waning?</a:t>
            </a:r>
          </a:p>
        </p:txBody>
      </p:sp>
      <p:sp>
        <p:nvSpPr>
          <p:cNvPr id="4" name="Slide Number Placeholder 3"/>
          <p:cNvSpPr>
            <a:spLocks noGrp="1"/>
          </p:cNvSpPr>
          <p:nvPr>
            <p:ph type="sldNum" sz="quarter" idx="12"/>
          </p:nvPr>
        </p:nvSpPr>
        <p:spPr/>
        <p:txBody>
          <a:bodyPr/>
          <a:lstStyle/>
          <a:p>
            <a:fld id="{E1EC6140-AF04-466C-9077-E42FBF88B291}" type="slidenum">
              <a:rPr lang="en-US" smtClean="0"/>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Committee/Board Composition and Chair</a:t>
            </a:r>
            <a:endParaRPr lang="en-US" dirty="0"/>
          </a:p>
        </p:txBody>
      </p:sp>
      <p:sp>
        <p:nvSpPr>
          <p:cNvPr id="3" name="Content Placeholder 2"/>
          <p:cNvSpPr>
            <a:spLocks noGrp="1"/>
          </p:cNvSpPr>
          <p:nvPr>
            <p:ph idx="1"/>
          </p:nvPr>
        </p:nvSpPr>
        <p:spPr/>
        <p:txBody>
          <a:bodyPr>
            <a:normAutofit/>
          </a:bodyPr>
          <a:lstStyle/>
          <a:p>
            <a:r>
              <a:rPr lang="en-US" sz="2000" dirty="0" smtClean="0"/>
              <a:t>Should the Industry Committee/Board Chair be required to be from industry?</a:t>
            </a:r>
          </a:p>
          <a:p>
            <a:pPr lvl="1"/>
            <a:r>
              <a:rPr lang="en-US" sz="1800" dirty="0" smtClean="0"/>
              <a:t>significant industry experience probably sufficient</a:t>
            </a:r>
          </a:p>
          <a:p>
            <a:r>
              <a:rPr lang="en-US" sz="2000" dirty="0" smtClean="0"/>
              <a:t>(Sub)committees of the Industry Committee/Board . . . e.g.:</a:t>
            </a:r>
          </a:p>
          <a:p>
            <a:pPr lvl="1"/>
            <a:r>
              <a:rPr lang="en-US" sz="1800" dirty="0" smtClean="0"/>
              <a:t>benchmarking industry participation in IFAC (</a:t>
            </a:r>
            <a:r>
              <a:rPr lang="en-US" sz="1800" dirty="0" err="1" smtClean="0"/>
              <a:t>Workstream</a:t>
            </a:r>
            <a:r>
              <a:rPr lang="en-US" sz="1800" dirty="0" smtClean="0"/>
              <a:t> A)</a:t>
            </a:r>
          </a:p>
          <a:p>
            <a:pPr lvl="1"/>
            <a:r>
              <a:rPr lang="en-US" sz="1800" dirty="0" smtClean="0"/>
              <a:t>industry engagement models in different geographies/sectors (WS B)</a:t>
            </a:r>
          </a:p>
          <a:p>
            <a:pPr lvl="1"/>
            <a:r>
              <a:rPr lang="en-US" sz="1800" dirty="0" smtClean="0"/>
              <a:t>“voice of industry” and its dissemination (WS C)</a:t>
            </a:r>
          </a:p>
          <a:p>
            <a:pPr lvl="1"/>
            <a:r>
              <a:rPr lang="en-US" sz="1800" dirty="0" smtClean="0"/>
              <a:t>enhancing industry participation in IFAC (WS D)</a:t>
            </a:r>
          </a:p>
          <a:p>
            <a:pPr lvl="1"/>
            <a:r>
              <a:rPr lang="en-US" sz="1800" dirty="0" smtClean="0"/>
              <a:t>outreach to industry</a:t>
            </a:r>
          </a:p>
          <a:p>
            <a:r>
              <a:rPr lang="en-US" sz="2200" dirty="0" smtClean="0"/>
              <a:t>Populating the Committee/Board</a:t>
            </a:r>
          </a:p>
          <a:p>
            <a:pPr lvl="1"/>
            <a:r>
              <a:rPr lang="en-US" sz="1800" dirty="0" smtClean="0"/>
              <a:t>seek nominations from the IFAC community: NMOs, TCs, etc.</a:t>
            </a:r>
          </a:p>
          <a:p>
            <a:pPr lvl="1"/>
            <a:r>
              <a:rPr lang="en-US" sz="1800" dirty="0" smtClean="0"/>
              <a:t>identify criteria for selection</a:t>
            </a:r>
          </a:p>
          <a:p>
            <a:pPr lvl="1"/>
            <a:r>
              <a:rPr lang="en-US" sz="1800" dirty="0" smtClean="0"/>
              <a:t>in selecting candidates, ensure diversity in various respects</a:t>
            </a:r>
          </a:p>
          <a:p>
            <a:endParaRPr lang="en-US" sz="2000" dirty="0"/>
          </a:p>
        </p:txBody>
      </p:sp>
      <p:sp>
        <p:nvSpPr>
          <p:cNvPr id="4" name="Slide Number Placeholder 3"/>
          <p:cNvSpPr>
            <a:spLocks noGrp="1"/>
          </p:cNvSpPr>
          <p:nvPr>
            <p:ph type="sldNum" sz="quarter" idx="12"/>
          </p:nvPr>
        </p:nvSpPr>
        <p:spPr/>
        <p:txBody>
          <a:bodyPr/>
          <a:lstStyle/>
          <a:p>
            <a:fld id="{E1EC6140-AF04-466C-9077-E42FBF88B291}" type="slidenum">
              <a:rPr lang="en-US" smtClean="0"/>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Workstream</a:t>
            </a:r>
            <a:r>
              <a:rPr lang="en-US" dirty="0" smtClean="0"/>
              <a:t> E – Next Steps</a:t>
            </a:r>
            <a:endParaRPr lang="en-US" dirty="0"/>
          </a:p>
        </p:txBody>
      </p:sp>
      <p:sp>
        <p:nvSpPr>
          <p:cNvPr id="3" name="Content Placeholder 2"/>
          <p:cNvSpPr>
            <a:spLocks noGrp="1"/>
          </p:cNvSpPr>
          <p:nvPr>
            <p:ph idx="1"/>
          </p:nvPr>
        </p:nvSpPr>
        <p:spPr/>
        <p:txBody>
          <a:bodyPr/>
          <a:lstStyle/>
          <a:p>
            <a:r>
              <a:rPr lang="en-US" dirty="0" smtClean="0"/>
              <a:t>Clarify constitutional issues in forming an Industry Board</a:t>
            </a:r>
          </a:p>
          <a:p>
            <a:r>
              <a:rPr lang="en-US" dirty="0" smtClean="0"/>
              <a:t>Consult with IFAC President and other leaders</a:t>
            </a:r>
          </a:p>
          <a:p>
            <a:r>
              <a:rPr lang="en-US" dirty="0" smtClean="0"/>
              <a:t>Define Committee/Board structure</a:t>
            </a:r>
          </a:p>
          <a:p>
            <a:r>
              <a:rPr lang="en-US" dirty="0" smtClean="0"/>
              <a:t>Draft constitutional amendment</a:t>
            </a:r>
          </a:p>
        </p:txBody>
      </p:sp>
      <p:sp>
        <p:nvSpPr>
          <p:cNvPr id="4" name="Slide Number Placeholder 3"/>
          <p:cNvSpPr>
            <a:spLocks noGrp="1"/>
          </p:cNvSpPr>
          <p:nvPr>
            <p:ph type="sldNum" sz="quarter" idx="12"/>
          </p:nvPr>
        </p:nvSpPr>
        <p:spPr/>
        <p:txBody>
          <a:bodyPr/>
          <a:lstStyle/>
          <a:p>
            <a:fld id="{E1EC6140-AF04-466C-9077-E42FBF88B291}" type="slidenum">
              <a:rPr lang="en-US" smtClean="0"/>
              <a:pPr/>
              <a:t>37</a:t>
            </a:fld>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this meeting</a:t>
            </a:r>
            <a:endParaRPr lang="en-US" dirty="0"/>
          </a:p>
        </p:txBody>
      </p:sp>
      <p:sp>
        <p:nvSpPr>
          <p:cNvPr id="3" name="Content Placeholder 2"/>
          <p:cNvSpPr>
            <a:spLocks noGrp="1"/>
          </p:cNvSpPr>
          <p:nvPr>
            <p:ph idx="1"/>
          </p:nvPr>
        </p:nvSpPr>
        <p:spPr/>
        <p:txBody>
          <a:bodyPr/>
          <a:lstStyle/>
          <a:p>
            <a:r>
              <a:rPr lang="en-US" dirty="0" err="1" smtClean="0">
                <a:solidFill>
                  <a:schemeClr val="bg1">
                    <a:lumMod val="75000"/>
                  </a:schemeClr>
                </a:solidFill>
              </a:rPr>
              <a:t>Workstream</a:t>
            </a:r>
            <a:r>
              <a:rPr lang="en-US" dirty="0" smtClean="0">
                <a:solidFill>
                  <a:schemeClr val="bg1">
                    <a:lumMod val="75000"/>
                  </a:schemeClr>
                </a:solidFill>
              </a:rPr>
              <a:t> A – E reports</a:t>
            </a:r>
          </a:p>
          <a:p>
            <a:r>
              <a:rPr lang="en-US" dirty="0" smtClean="0"/>
              <a:t>Collaboration tools</a:t>
            </a:r>
          </a:p>
          <a:p>
            <a:r>
              <a:rPr lang="en-US" dirty="0" smtClean="0"/>
              <a:t>Timeline</a:t>
            </a:r>
            <a:endParaRPr lang="en-US" dirty="0"/>
          </a:p>
        </p:txBody>
      </p:sp>
      <p:sp>
        <p:nvSpPr>
          <p:cNvPr id="4" name="Slide Number Placeholder 3"/>
          <p:cNvSpPr>
            <a:spLocks noGrp="1"/>
          </p:cNvSpPr>
          <p:nvPr>
            <p:ph type="sldNum" sz="quarter" idx="12"/>
          </p:nvPr>
        </p:nvSpPr>
        <p:spPr/>
        <p:txBody>
          <a:bodyPr/>
          <a:lstStyle/>
          <a:p>
            <a:fld id="{E1EC6140-AF04-466C-9077-E42FBF88B291}" type="slidenum">
              <a:rPr lang="en-US" smtClean="0"/>
              <a:pPr/>
              <a:t>38</a:t>
            </a:fld>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Now playing on our LinkedIn channel . . .</a:t>
            </a:r>
            <a:endParaRPr lang="en-US" dirty="0"/>
          </a:p>
        </p:txBody>
      </p:sp>
      <p:sp>
        <p:nvSpPr>
          <p:cNvPr id="3" name="Content Placeholder 2"/>
          <p:cNvSpPr>
            <a:spLocks noGrp="1"/>
          </p:cNvSpPr>
          <p:nvPr>
            <p:ph idx="1"/>
          </p:nvPr>
        </p:nvSpPr>
        <p:spPr/>
        <p:txBody>
          <a:bodyPr>
            <a:normAutofit/>
          </a:bodyPr>
          <a:lstStyle/>
          <a:p>
            <a:r>
              <a:rPr lang="en-US" sz="2400" dirty="0" smtClean="0"/>
              <a:t>Industry sector comparisons:  What are the reasons for the differences in the impact of control in different industries?</a:t>
            </a:r>
          </a:p>
          <a:p>
            <a:pPr lvl="1"/>
            <a:r>
              <a:rPr lang="en-US" sz="2000" dirty="0" smtClean="0"/>
              <a:t>the cost or infeasibility of in-the-field changes to the controller (think spacecraft, automotive)</a:t>
            </a:r>
          </a:p>
          <a:p>
            <a:pPr lvl="1"/>
            <a:r>
              <a:rPr lang="en-US" sz="2000" dirty="0" smtClean="0"/>
              <a:t>human and environmental safety—current approaches may be suboptimal but “improvements” can have a nonzero likelihood of compromising safety</a:t>
            </a:r>
          </a:p>
          <a:p>
            <a:pPr lvl="1"/>
            <a:r>
              <a:rPr lang="en-US" sz="2000" dirty="0" smtClean="0"/>
              <a:t>cost of testing—a cost/benefit analysis</a:t>
            </a:r>
          </a:p>
          <a:p>
            <a:pPr lvl="1"/>
            <a:r>
              <a:rPr lang="en-US" sz="2000" dirty="0" smtClean="0"/>
              <a:t>inertia in industry—training of new and old staff often required</a:t>
            </a:r>
          </a:p>
        </p:txBody>
      </p:sp>
      <p:sp>
        <p:nvSpPr>
          <p:cNvPr id="4" name="Slide Number Placeholder 3"/>
          <p:cNvSpPr>
            <a:spLocks noGrp="1"/>
          </p:cNvSpPr>
          <p:nvPr>
            <p:ph type="sldNum" sz="quarter" idx="12"/>
          </p:nvPr>
        </p:nvSpPr>
        <p:spPr/>
        <p:txBody>
          <a:bodyPr/>
          <a:lstStyle/>
          <a:p>
            <a:fld id="{E1EC6140-AF04-466C-9077-E42FBF88B291}" type="slidenum">
              <a:rPr lang="en-US" smtClean="0"/>
              <a:pPr/>
              <a:t>39</a:t>
            </a:fld>
            <a:endParaRPr lang="en-US" dirty="0"/>
          </a:p>
        </p:txBody>
      </p:sp>
      <p:sp>
        <p:nvSpPr>
          <p:cNvPr id="5" name="TextBox 4"/>
          <p:cNvSpPr txBox="1"/>
          <p:nvPr/>
        </p:nvSpPr>
        <p:spPr>
          <a:xfrm>
            <a:off x="533400" y="5562600"/>
            <a:ext cx="8112456" cy="646331"/>
          </a:xfrm>
          <a:prstGeom prst="rect">
            <a:avLst/>
          </a:prstGeom>
          <a:noFill/>
        </p:spPr>
        <p:txBody>
          <a:bodyPr wrap="square" rtlCol="0">
            <a:spAutoFit/>
          </a:bodyPr>
          <a:lstStyle/>
          <a:p>
            <a:pPr algn="ctr"/>
            <a:r>
              <a:rPr lang="en-US" i="1" dirty="0" smtClean="0">
                <a:solidFill>
                  <a:schemeClr val="accent1">
                    <a:lumMod val="75000"/>
                  </a:schemeClr>
                </a:solidFill>
                <a:latin typeface="Arial Black" pitchFamily="34" charset="0"/>
              </a:rPr>
              <a:t>Join this discussion and/or initiate others at </a:t>
            </a:r>
            <a:r>
              <a:rPr lang="en-US" i="1" dirty="0" smtClean="0">
                <a:solidFill>
                  <a:schemeClr val="accent1">
                    <a:lumMod val="75000"/>
                  </a:schemeClr>
                </a:solidFill>
                <a:latin typeface="Arial Black" pitchFamily="34" charset="0"/>
                <a:hlinkClick r:id="rId2"/>
              </a:rPr>
              <a:t>https://www.linkedin.com/groups/8338328</a:t>
            </a:r>
            <a:r>
              <a:rPr lang="en-US" i="1" dirty="0" smtClean="0">
                <a:solidFill>
                  <a:schemeClr val="accent1">
                    <a:lumMod val="75000"/>
                  </a:schemeClr>
                </a:solidFill>
                <a:latin typeface="Arial Black" pitchFamily="34"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this meeting</a:t>
            </a:r>
            <a:endParaRPr lang="en-US" dirty="0"/>
          </a:p>
        </p:txBody>
      </p:sp>
      <p:sp>
        <p:nvSpPr>
          <p:cNvPr id="3" name="Content Placeholder 2"/>
          <p:cNvSpPr>
            <a:spLocks noGrp="1"/>
          </p:cNvSpPr>
          <p:nvPr>
            <p:ph idx="1"/>
          </p:nvPr>
        </p:nvSpPr>
        <p:spPr/>
        <p:txBody>
          <a:bodyPr/>
          <a:lstStyle/>
          <a:p>
            <a:r>
              <a:rPr lang="en-US" dirty="0" err="1" smtClean="0"/>
              <a:t>Workstream</a:t>
            </a:r>
            <a:r>
              <a:rPr lang="en-US" dirty="0" smtClean="0"/>
              <a:t> A – E reports</a:t>
            </a:r>
          </a:p>
          <a:p>
            <a:r>
              <a:rPr lang="en-US" dirty="0" smtClean="0"/>
              <a:t>Collaboration tools</a:t>
            </a:r>
          </a:p>
          <a:p>
            <a:r>
              <a:rPr lang="en-US" dirty="0" smtClean="0"/>
              <a:t>Timeline</a:t>
            </a:r>
            <a:endParaRPr lang="en-US" dirty="0"/>
          </a:p>
        </p:txBody>
      </p:sp>
      <p:sp>
        <p:nvSpPr>
          <p:cNvPr id="4" name="Slide Number Placeholder 3"/>
          <p:cNvSpPr>
            <a:spLocks noGrp="1"/>
          </p:cNvSpPr>
          <p:nvPr>
            <p:ph type="sldNum" sz="quarter" idx="12"/>
          </p:nvPr>
        </p:nvSpPr>
        <p:spPr/>
        <p:txBody>
          <a:bodyPr/>
          <a:lstStyle/>
          <a:p>
            <a:fld id="{E1EC6140-AF04-466C-9077-E42FBF88B291}" type="slidenum">
              <a:rPr lang="en-US" smtClean="0"/>
              <a:pPr/>
              <a:t>4</a:t>
            </a:fld>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Industry Committee website</a:t>
            </a:r>
            <a:endParaRPr lang="en-US" dirty="0"/>
          </a:p>
        </p:txBody>
      </p:sp>
      <p:sp>
        <p:nvSpPr>
          <p:cNvPr id="3" name="Content Placeholder 2"/>
          <p:cNvSpPr>
            <a:spLocks noGrp="1"/>
          </p:cNvSpPr>
          <p:nvPr>
            <p:ph idx="1"/>
          </p:nvPr>
        </p:nvSpPr>
        <p:spPr>
          <a:xfrm>
            <a:off x="0" y="1905000"/>
            <a:ext cx="9144000" cy="4267200"/>
          </a:xfrm>
        </p:spPr>
        <p:txBody>
          <a:bodyPr/>
          <a:lstStyle/>
          <a:p>
            <a:pPr marL="223838" lvl="1" indent="-223838">
              <a:buFont typeface="Arial" pitchFamily="34" charset="0"/>
              <a:buChar char="•"/>
            </a:pPr>
            <a:r>
              <a:rPr lang="en-US" sz="1800" dirty="0" smtClean="0">
                <a:hlinkClick r:id="rId2"/>
              </a:rPr>
              <a:t>http://taskforce.ifac-control.org/pilot-industry-task-force</a:t>
            </a:r>
            <a:r>
              <a:rPr lang="en-US" sz="1800" dirty="0" smtClean="0"/>
              <a:t> </a:t>
            </a:r>
          </a:p>
          <a:p>
            <a:pPr marL="223838" lvl="1" indent="-223838">
              <a:buFont typeface="Arial" pitchFamily="34" charset="0"/>
              <a:buChar char="•"/>
            </a:pPr>
            <a:r>
              <a:rPr lang="en-US" sz="1800" dirty="0" smtClean="0"/>
              <a:t>Repository for committee materials—roster, presentations, reports, references, etc.</a:t>
            </a:r>
          </a:p>
          <a:p>
            <a:pPr marL="223838" lvl="1" indent="-223838">
              <a:buFont typeface="Arial" pitchFamily="34" charset="0"/>
              <a:buChar char="•"/>
            </a:pPr>
            <a:r>
              <a:rPr lang="en-US" sz="1800" dirty="0" smtClean="0"/>
              <a:t>Separate areas  set up for </a:t>
            </a:r>
            <a:r>
              <a:rPr lang="en-US" sz="1800" dirty="0" err="1" smtClean="0"/>
              <a:t>workstreams</a:t>
            </a:r>
            <a:r>
              <a:rPr lang="en-US" sz="1800" dirty="0" smtClean="0"/>
              <a:t>, under the control of their chairs</a:t>
            </a:r>
          </a:p>
        </p:txBody>
      </p:sp>
      <p:sp>
        <p:nvSpPr>
          <p:cNvPr id="4" name="Slide Number Placeholder 3"/>
          <p:cNvSpPr>
            <a:spLocks noGrp="1"/>
          </p:cNvSpPr>
          <p:nvPr>
            <p:ph type="sldNum" sz="quarter" idx="12"/>
          </p:nvPr>
        </p:nvSpPr>
        <p:spPr/>
        <p:txBody>
          <a:bodyPr/>
          <a:lstStyle/>
          <a:p>
            <a:fld id="{E1EC6140-AF04-466C-9077-E42FBF88B291}" type="slidenum">
              <a:rPr lang="en-US" smtClean="0"/>
              <a:pPr/>
              <a:t>40</a:t>
            </a:fld>
            <a:endParaRPr lang="en-US" dirty="0"/>
          </a:p>
        </p:txBody>
      </p:sp>
      <p:pic>
        <p:nvPicPr>
          <p:cNvPr id="20481" name="Picture 1"/>
          <p:cNvPicPr>
            <a:picLocks noChangeAspect="1" noChangeArrowheads="1"/>
          </p:cNvPicPr>
          <p:nvPr/>
        </p:nvPicPr>
        <p:blipFill>
          <a:blip r:embed="rId3" cstate="print"/>
          <a:srcRect t="13187" r="2693" b="3297"/>
          <a:stretch>
            <a:fillRect/>
          </a:stretch>
        </p:blipFill>
        <p:spPr bwMode="auto">
          <a:xfrm>
            <a:off x="2286000" y="2879313"/>
            <a:ext cx="6858000" cy="3978687"/>
          </a:xfrm>
          <a:prstGeom prst="rect">
            <a:avLst/>
          </a:prstGeom>
          <a:noFill/>
          <a:ln w="9525">
            <a:solidFill>
              <a:schemeClr val="accent1"/>
            </a:solid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of Committee Activities</a:t>
            </a:r>
            <a:endParaRPr lang="en-US" dirty="0"/>
          </a:p>
        </p:txBody>
      </p:sp>
      <p:sp>
        <p:nvSpPr>
          <p:cNvPr id="3" name="Content Placeholder 2"/>
          <p:cNvSpPr>
            <a:spLocks noGrp="1"/>
          </p:cNvSpPr>
          <p:nvPr>
            <p:ph idx="1"/>
          </p:nvPr>
        </p:nvSpPr>
        <p:spPr/>
        <p:txBody>
          <a:bodyPr>
            <a:normAutofit/>
          </a:bodyPr>
          <a:lstStyle/>
          <a:p>
            <a:r>
              <a:rPr lang="en-US" sz="2400" dirty="0" smtClean="0"/>
              <a:t>Small committee meeting at CDC (Osaka): 3 – 4 p.m., Tue., Dec. 15</a:t>
            </a:r>
          </a:p>
          <a:p>
            <a:r>
              <a:rPr lang="en-US" sz="2400" dirty="0" smtClean="0"/>
              <a:t>Draft of permanent IFAC Industry Committee structure and operational approach – January 31, 2016</a:t>
            </a:r>
          </a:p>
          <a:p>
            <a:r>
              <a:rPr lang="en-US" sz="2400" dirty="0" smtClean="0"/>
              <a:t>Next reports from </a:t>
            </a:r>
            <a:r>
              <a:rPr lang="en-US" sz="2400" dirty="0" err="1" smtClean="0"/>
              <a:t>workstreams</a:t>
            </a:r>
            <a:r>
              <a:rPr lang="en-US" sz="2400" dirty="0" smtClean="0"/>
              <a:t> – January 31, 2016</a:t>
            </a:r>
          </a:p>
          <a:p>
            <a:r>
              <a:rPr lang="en-US" sz="2400" dirty="0" smtClean="0"/>
              <a:t>Next meeting of the committee: online, early February</a:t>
            </a:r>
          </a:p>
        </p:txBody>
      </p:sp>
      <p:sp>
        <p:nvSpPr>
          <p:cNvPr id="4" name="Slide Number Placeholder 3"/>
          <p:cNvSpPr>
            <a:spLocks noGrp="1"/>
          </p:cNvSpPr>
          <p:nvPr>
            <p:ph type="sldNum" sz="quarter" idx="12"/>
          </p:nvPr>
        </p:nvSpPr>
        <p:spPr/>
        <p:txBody>
          <a:bodyPr/>
          <a:lstStyle/>
          <a:p>
            <a:fld id="{E1EC6140-AF04-466C-9077-E42FBF88B291}" type="slidenum">
              <a:rPr lang="en-US" smtClean="0"/>
              <a:pPr/>
              <a:t>41</a:t>
            </a:fld>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1EC6140-AF04-466C-9077-E42FBF88B291}" type="slidenum">
              <a:rPr lang="en-US" smtClean="0"/>
              <a:pPr/>
              <a:t>42</a:t>
            </a:fld>
            <a:endParaRPr lang="en-US" dirty="0"/>
          </a:p>
        </p:txBody>
      </p:sp>
      <p:sp>
        <p:nvSpPr>
          <p:cNvPr id="5" name="Rectangle 4"/>
          <p:cNvSpPr/>
          <p:nvPr/>
        </p:nvSpPr>
        <p:spPr>
          <a:xfrm>
            <a:off x="1860363" y="2967335"/>
            <a:ext cx="5423281" cy="923330"/>
          </a:xfrm>
          <a:prstGeom prst="rect">
            <a:avLst/>
          </a:prstGeom>
          <a:noFill/>
        </p:spPr>
        <p:txBody>
          <a:bodyPr wrap="none" lIns="91440" tIns="45720" rIns="91440" bIns="45720">
            <a:spAutoFit/>
          </a:bodyPr>
          <a:lstStyle/>
          <a:p>
            <a:pPr algn="ctr"/>
            <a:r>
              <a:rPr lang="en-US"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Open discussion</a:t>
            </a:r>
            <a:endPar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en-US" dirty="0" smtClean="0"/>
              <a:t>Workstream A:  Benchmarking </a:t>
            </a:r>
            <a:r>
              <a:rPr lang="en-US" dirty="0"/>
              <a:t>industry participation in </a:t>
            </a:r>
            <a:r>
              <a:rPr lang="en-US" dirty="0" smtClean="0"/>
              <a:t>IFAC</a:t>
            </a:r>
            <a:br>
              <a:rPr lang="en-US" dirty="0" smtClean="0"/>
            </a:br>
            <a:r>
              <a:rPr lang="en-US" dirty="0" smtClean="0"/>
              <a:t/>
            </a:r>
            <a:br>
              <a:rPr lang="en-US" dirty="0" smtClean="0"/>
            </a:br>
            <a:r>
              <a:rPr lang="en-US" i="1" dirty="0" smtClean="0"/>
              <a:t>Serge Boverie</a:t>
            </a:r>
            <a:r>
              <a:rPr lang="en-US" dirty="0" smtClean="0"/>
              <a:t>, chair</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Milestones</a:t>
            </a:r>
            <a:endParaRPr lang="fr-FR" dirty="0"/>
          </a:p>
        </p:txBody>
      </p:sp>
      <p:sp>
        <p:nvSpPr>
          <p:cNvPr id="3" name="Espace réservé du contenu 2"/>
          <p:cNvSpPr>
            <a:spLocks noGrp="1"/>
          </p:cNvSpPr>
          <p:nvPr>
            <p:ph idx="1"/>
          </p:nvPr>
        </p:nvSpPr>
        <p:spPr/>
        <p:txBody>
          <a:bodyPr>
            <a:normAutofit fontScale="62500" lnSpcReduction="20000"/>
          </a:bodyPr>
          <a:lstStyle/>
          <a:p>
            <a:pPr marL="571500" indent="-571500">
              <a:lnSpc>
                <a:spcPct val="170000"/>
              </a:lnSpc>
              <a:buFont typeface="+mj-lt"/>
              <a:buAutoNum type="romanLcPeriod"/>
            </a:pPr>
            <a:r>
              <a:rPr lang="en-US" dirty="0" smtClean="0"/>
              <a:t>Prepare an industry survey to be provided to TC chairs -&gt;Sept 30</a:t>
            </a:r>
            <a:r>
              <a:rPr lang="en-US" baseline="30000" dirty="0" smtClean="0"/>
              <a:t>th</a:t>
            </a:r>
            <a:r>
              <a:rPr lang="en-US" dirty="0" smtClean="0"/>
              <a:t>  2015</a:t>
            </a:r>
          </a:p>
          <a:p>
            <a:pPr marL="571500" indent="-571500">
              <a:lnSpc>
                <a:spcPct val="170000"/>
              </a:lnSpc>
              <a:buFont typeface="+mj-lt"/>
              <a:buAutoNum type="romanLcPeriod"/>
            </a:pPr>
            <a:r>
              <a:rPr lang="en-US" dirty="0" smtClean="0"/>
              <a:t>Ask the TC’s chair to provide information about Industry participation in their technical committees (IFAC Secretariat) -&gt; Nov. 30</a:t>
            </a:r>
            <a:r>
              <a:rPr lang="en-US" baseline="30000" dirty="0" smtClean="0"/>
              <a:t>th</a:t>
            </a:r>
            <a:r>
              <a:rPr lang="en-US" dirty="0" smtClean="0"/>
              <a:t> 2015</a:t>
            </a:r>
          </a:p>
          <a:p>
            <a:pPr marL="571500" indent="-571500">
              <a:lnSpc>
                <a:spcPct val="170000"/>
              </a:lnSpc>
              <a:buFont typeface="+mj-lt"/>
              <a:buAutoNum type="romanLcPeriod"/>
            </a:pPr>
            <a:r>
              <a:rPr lang="en-US" dirty="0" smtClean="0"/>
              <a:t>Ask again to specific TCs of interest to answer -&gt; Dec 2015</a:t>
            </a:r>
          </a:p>
          <a:p>
            <a:pPr marL="571500" indent="-571500">
              <a:lnSpc>
                <a:spcPct val="170000"/>
              </a:lnSpc>
              <a:buFont typeface="+mj-lt"/>
              <a:buAutoNum type="romanLcPeriod"/>
            </a:pPr>
            <a:r>
              <a:rPr lang="en-US" dirty="0" smtClean="0"/>
              <a:t>Analyze the results - provide statistics –compare with previous stats (2010) -&gt; mid Feb 2016</a:t>
            </a:r>
          </a:p>
          <a:p>
            <a:pPr marL="571500" indent="-571500">
              <a:lnSpc>
                <a:spcPct val="170000"/>
              </a:lnSpc>
              <a:buFont typeface="+mj-lt"/>
              <a:buAutoNum type="romanLcPeriod"/>
            </a:pPr>
            <a:r>
              <a:rPr lang="en-US" dirty="0" smtClean="0"/>
              <a:t>Provide synthesis of comments and proposals -&gt; End Feb 2016</a:t>
            </a:r>
          </a:p>
          <a:p>
            <a:pPr marL="571500" indent="-571500">
              <a:lnSpc>
                <a:spcPct val="170000"/>
              </a:lnSpc>
              <a:buFont typeface="+mj-lt"/>
              <a:buAutoNum type="romanLcPeriod"/>
            </a:pPr>
            <a:r>
              <a:rPr lang="en-US" dirty="0" smtClean="0"/>
              <a:t>Contact again those TC chairs for more detailed discussions about their proposals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Survey </a:t>
            </a:r>
            <a:r>
              <a:rPr lang="fr-FR" dirty="0" err="1" smtClean="0"/>
              <a:t>form</a:t>
            </a:r>
            <a:r>
              <a:rPr lang="fr-FR" dirty="0" smtClean="0"/>
              <a:t> on </a:t>
            </a:r>
            <a:r>
              <a:rPr lang="fr-FR" dirty="0" err="1" smtClean="0"/>
              <a:t>excel</a:t>
            </a:r>
            <a:r>
              <a:rPr lang="fr-FR" dirty="0" smtClean="0"/>
              <a:t> </a:t>
            </a:r>
            <a:endParaRPr lang="fr-FR" dirty="0"/>
          </a:p>
        </p:txBody>
      </p:sp>
      <p:sp>
        <p:nvSpPr>
          <p:cNvPr id="5" name="Content Placeholder 4"/>
          <p:cNvSpPr>
            <a:spLocks noGrp="1"/>
          </p:cNvSpPr>
          <p:nvPr>
            <p:ph idx="1"/>
          </p:nvPr>
        </p:nvSpPr>
        <p:spPr/>
        <p:txBody>
          <a:bodyPr/>
          <a:lstStyle/>
          <a:p>
            <a:pPr>
              <a:buNone/>
            </a:pPr>
            <a:r>
              <a:rPr lang="en-US" dirty="0" smtClean="0"/>
              <a:t> </a:t>
            </a:r>
            <a:endParaRPr lang="en-US" dirty="0"/>
          </a:p>
        </p:txBody>
      </p:sp>
      <p:graphicFrame>
        <p:nvGraphicFramePr>
          <p:cNvPr id="4" name="Tableau 3"/>
          <p:cNvGraphicFramePr>
            <a:graphicFrameLocks noGrp="1"/>
          </p:cNvGraphicFramePr>
          <p:nvPr/>
        </p:nvGraphicFramePr>
        <p:xfrm>
          <a:off x="1043608" y="1772814"/>
          <a:ext cx="6768754" cy="4644820"/>
        </p:xfrm>
        <a:graphic>
          <a:graphicData uri="http://schemas.openxmlformats.org/drawingml/2006/table">
            <a:tbl>
              <a:tblPr/>
              <a:tblGrid>
                <a:gridCol w="397729"/>
                <a:gridCol w="1093754"/>
                <a:gridCol w="1204234"/>
                <a:gridCol w="800982"/>
                <a:gridCol w="1364430"/>
                <a:gridCol w="1509896"/>
                <a:gridCol w="397729"/>
              </a:tblGrid>
              <a:tr h="148416">
                <a:tc gridSpan="4">
                  <a:txBody>
                    <a:bodyPr/>
                    <a:lstStyle/>
                    <a:p>
                      <a:pPr algn="ctr" fontAlgn="b"/>
                      <a:r>
                        <a:rPr lang="en-US" sz="800" b="0" i="0" u="none" strike="noStrike">
                          <a:latin typeface="Arial"/>
                        </a:rPr>
                        <a:t>Status about Tc's Industrial members involvment </a:t>
                      </a:r>
                    </a:p>
                  </a:txBody>
                  <a:tcPr marL="4815" marR="4815" marT="4815" marB="0" anchor="b">
                    <a:lnL>
                      <a:noFill/>
                    </a:lnL>
                    <a:lnR>
                      <a:noFill/>
                    </a:lnR>
                    <a:lnT>
                      <a:noFill/>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ctr" fontAlgn="b"/>
                      <a:endParaRPr lang="fr-FR" sz="800" b="0" i="0" u="none" strike="noStrike">
                        <a:latin typeface="Arial"/>
                      </a:endParaRPr>
                    </a:p>
                  </a:txBody>
                  <a:tcPr marL="4815" marR="4815" marT="4815" marB="0" anchor="b">
                    <a:lnL>
                      <a:noFill/>
                    </a:lnL>
                    <a:lnR>
                      <a:noFill/>
                    </a:lnR>
                    <a:lnT>
                      <a:noFill/>
                    </a:lnT>
                    <a:lnB>
                      <a:noFill/>
                    </a:lnB>
                  </a:tcPr>
                </a:tc>
                <a:tc>
                  <a:txBody>
                    <a:bodyPr/>
                    <a:lstStyle/>
                    <a:p>
                      <a:pPr algn="l" fontAlgn="b"/>
                      <a:endParaRPr lang="fr-FR" sz="600" b="0" i="0" u="none" strike="noStrike">
                        <a:latin typeface="Arial"/>
                      </a:endParaRPr>
                    </a:p>
                  </a:txBody>
                  <a:tcPr marL="4815" marR="4815" marT="4815" marB="0" anchor="b">
                    <a:lnL>
                      <a:noFill/>
                    </a:lnL>
                    <a:lnR>
                      <a:noFill/>
                    </a:lnR>
                    <a:lnT>
                      <a:noFill/>
                    </a:lnT>
                    <a:lnB>
                      <a:noFill/>
                    </a:lnB>
                  </a:tcPr>
                </a:tc>
                <a:tc>
                  <a:txBody>
                    <a:bodyPr/>
                    <a:lstStyle/>
                    <a:p>
                      <a:pPr algn="l" fontAlgn="b"/>
                      <a:endParaRPr lang="fr-FR" sz="600" b="0" i="0" u="none" strike="noStrike">
                        <a:latin typeface="Arial"/>
                      </a:endParaRPr>
                    </a:p>
                  </a:txBody>
                  <a:tcPr marL="4815" marR="4815" marT="4815" marB="0" anchor="b">
                    <a:lnL>
                      <a:noFill/>
                    </a:lnL>
                    <a:lnR>
                      <a:noFill/>
                    </a:lnR>
                    <a:lnT>
                      <a:noFill/>
                    </a:lnT>
                    <a:lnB>
                      <a:noFill/>
                    </a:lnB>
                  </a:tcPr>
                </a:tc>
              </a:tr>
              <a:tr h="148416">
                <a:tc>
                  <a:txBody>
                    <a:bodyPr/>
                    <a:lstStyle/>
                    <a:p>
                      <a:pPr algn="ctr" fontAlgn="b"/>
                      <a:endParaRPr lang="fr-FR" sz="800" b="0" i="0" u="none" strike="noStrike">
                        <a:latin typeface="Arial"/>
                      </a:endParaRPr>
                    </a:p>
                  </a:txBody>
                  <a:tcPr marL="4815" marR="4815" marT="481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fr-FR" sz="800" b="0" i="0" u="none" strike="noStrike">
                        <a:latin typeface="Arial"/>
                      </a:endParaRPr>
                    </a:p>
                  </a:txBody>
                  <a:tcPr marL="4815" marR="4815" marT="481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fr-FR" sz="800" b="0" i="0" u="none" strike="noStrike">
                        <a:latin typeface="Arial"/>
                      </a:endParaRPr>
                    </a:p>
                  </a:txBody>
                  <a:tcPr marL="4815" marR="4815" marT="4815" marB="0" anchor="b">
                    <a:lnL>
                      <a:noFill/>
                    </a:lnL>
                    <a:lnR>
                      <a:noFill/>
                    </a:lnR>
                    <a:lnT>
                      <a:noFill/>
                    </a:lnT>
                    <a:lnB>
                      <a:noFill/>
                    </a:lnB>
                  </a:tcPr>
                </a:tc>
                <a:tc>
                  <a:txBody>
                    <a:bodyPr/>
                    <a:lstStyle/>
                    <a:p>
                      <a:pPr algn="ctr" fontAlgn="b"/>
                      <a:endParaRPr lang="fr-FR" sz="800" b="0" i="0" u="none" strike="noStrike">
                        <a:latin typeface="Arial"/>
                      </a:endParaRPr>
                    </a:p>
                  </a:txBody>
                  <a:tcPr marL="4815" marR="4815" marT="4815" marB="0" anchor="b">
                    <a:lnL>
                      <a:noFill/>
                    </a:lnL>
                    <a:lnR>
                      <a:noFill/>
                    </a:lnR>
                    <a:lnT>
                      <a:noFill/>
                    </a:lnT>
                    <a:lnB>
                      <a:noFill/>
                    </a:lnB>
                  </a:tcPr>
                </a:tc>
                <a:tc>
                  <a:txBody>
                    <a:bodyPr/>
                    <a:lstStyle/>
                    <a:p>
                      <a:pPr algn="ctr" fontAlgn="b"/>
                      <a:endParaRPr lang="fr-FR" sz="800" b="0" i="0" u="none" strike="noStrike">
                        <a:latin typeface="Arial"/>
                      </a:endParaRPr>
                    </a:p>
                  </a:txBody>
                  <a:tcPr marL="4815" marR="4815" marT="4815" marB="0" anchor="b">
                    <a:lnL>
                      <a:noFill/>
                    </a:lnL>
                    <a:lnR>
                      <a:noFill/>
                    </a:lnR>
                    <a:lnT>
                      <a:noFill/>
                    </a:lnT>
                    <a:lnB>
                      <a:noFill/>
                    </a:lnB>
                  </a:tcPr>
                </a:tc>
                <a:tc>
                  <a:txBody>
                    <a:bodyPr/>
                    <a:lstStyle/>
                    <a:p>
                      <a:pPr algn="l" fontAlgn="b"/>
                      <a:endParaRPr lang="fr-FR" sz="600" b="0" i="0" u="none" strike="noStrike">
                        <a:latin typeface="Arial"/>
                      </a:endParaRPr>
                    </a:p>
                  </a:txBody>
                  <a:tcPr marL="4815" marR="4815" marT="4815" marB="0" anchor="b">
                    <a:lnL>
                      <a:noFill/>
                    </a:lnL>
                    <a:lnR>
                      <a:noFill/>
                    </a:lnR>
                    <a:lnT>
                      <a:noFill/>
                    </a:lnT>
                    <a:lnB>
                      <a:noFill/>
                    </a:lnB>
                  </a:tcPr>
                </a:tc>
                <a:tc>
                  <a:txBody>
                    <a:bodyPr/>
                    <a:lstStyle/>
                    <a:p>
                      <a:pPr algn="l" fontAlgn="b"/>
                      <a:endParaRPr lang="fr-FR" sz="600" b="0" i="0" u="none" strike="noStrike">
                        <a:latin typeface="Arial"/>
                      </a:endParaRPr>
                    </a:p>
                  </a:txBody>
                  <a:tcPr marL="4815" marR="4815" marT="4815" marB="0" anchor="b">
                    <a:lnL>
                      <a:noFill/>
                    </a:lnL>
                    <a:lnR>
                      <a:noFill/>
                    </a:lnR>
                    <a:lnT>
                      <a:noFill/>
                    </a:lnT>
                    <a:lnB>
                      <a:noFill/>
                    </a:lnB>
                  </a:tcPr>
                </a:tc>
              </a:tr>
              <a:tr h="148416">
                <a:tc gridSpan="2">
                  <a:txBody>
                    <a:bodyPr/>
                    <a:lstStyle/>
                    <a:p>
                      <a:pPr algn="l" fontAlgn="b"/>
                      <a:r>
                        <a:rPr lang="fr-FR" sz="700" b="0" i="0" u="none" strike="noStrike">
                          <a:latin typeface="Arial"/>
                        </a:rPr>
                        <a:t>TC n°</a:t>
                      </a:r>
                    </a:p>
                  </a:txBody>
                  <a:tcPr marL="4815" marR="4815" marT="48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hMerge="1">
                  <a:txBody>
                    <a:bodyPr/>
                    <a:lstStyle/>
                    <a:p>
                      <a:endParaRPr lang="fr-FR"/>
                    </a:p>
                  </a:txBody>
                  <a:tcPr/>
                </a:tc>
                <a:tc>
                  <a:txBody>
                    <a:bodyPr/>
                    <a:lstStyle/>
                    <a:p>
                      <a:pPr algn="ctr" fontAlgn="b"/>
                      <a:r>
                        <a:rPr lang="fr-FR" sz="800" b="0" i="0" u="none" strike="noStrike">
                          <a:latin typeface="Arial"/>
                        </a:rPr>
                        <a:t> </a:t>
                      </a:r>
                    </a:p>
                  </a:txBody>
                  <a:tcPr marL="4815" marR="4815" marT="48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fr-FR" sz="600" b="0" i="0" u="none" strike="noStrike">
                        <a:latin typeface="Arial"/>
                      </a:endParaRPr>
                    </a:p>
                  </a:txBody>
                  <a:tcPr marL="4815" marR="4815" marT="4815" marB="0" anchor="b">
                    <a:lnL>
                      <a:noFill/>
                    </a:lnL>
                    <a:lnR>
                      <a:noFill/>
                    </a:lnR>
                    <a:lnT>
                      <a:noFill/>
                    </a:lnT>
                    <a:lnB>
                      <a:noFill/>
                    </a:lnB>
                  </a:tcPr>
                </a:tc>
                <a:tc>
                  <a:txBody>
                    <a:bodyPr/>
                    <a:lstStyle/>
                    <a:p>
                      <a:pPr algn="ctr" fontAlgn="b"/>
                      <a:endParaRPr lang="fr-FR" sz="600" b="0" i="0" u="none" strike="noStrike">
                        <a:latin typeface="Arial"/>
                      </a:endParaRPr>
                    </a:p>
                  </a:txBody>
                  <a:tcPr marL="4815" marR="4815" marT="4815" marB="0" anchor="b">
                    <a:lnL>
                      <a:noFill/>
                    </a:lnL>
                    <a:lnR>
                      <a:noFill/>
                    </a:lnR>
                    <a:lnT>
                      <a:noFill/>
                    </a:lnT>
                    <a:lnB>
                      <a:noFill/>
                    </a:lnB>
                  </a:tcPr>
                </a:tc>
                <a:tc>
                  <a:txBody>
                    <a:bodyPr/>
                    <a:lstStyle/>
                    <a:p>
                      <a:pPr algn="l" fontAlgn="b"/>
                      <a:endParaRPr lang="fr-FR" sz="600" b="0" i="0" u="none" strike="noStrike">
                        <a:latin typeface="Arial"/>
                      </a:endParaRPr>
                    </a:p>
                  </a:txBody>
                  <a:tcPr marL="4815" marR="4815" marT="4815" marB="0" anchor="b">
                    <a:lnL>
                      <a:noFill/>
                    </a:lnL>
                    <a:lnR>
                      <a:noFill/>
                    </a:lnR>
                    <a:lnT>
                      <a:noFill/>
                    </a:lnT>
                    <a:lnB>
                      <a:noFill/>
                    </a:lnB>
                  </a:tcPr>
                </a:tc>
                <a:tc>
                  <a:txBody>
                    <a:bodyPr/>
                    <a:lstStyle/>
                    <a:p>
                      <a:pPr algn="l" fontAlgn="b"/>
                      <a:endParaRPr lang="fr-FR" sz="600" b="0" i="0" u="none" strike="noStrike">
                        <a:latin typeface="Arial"/>
                      </a:endParaRPr>
                    </a:p>
                  </a:txBody>
                  <a:tcPr marL="4815" marR="4815" marT="4815" marB="0" anchor="b">
                    <a:lnL>
                      <a:noFill/>
                    </a:lnL>
                    <a:lnR>
                      <a:noFill/>
                    </a:lnR>
                    <a:lnT>
                      <a:noFill/>
                    </a:lnT>
                    <a:lnB>
                      <a:noFill/>
                    </a:lnB>
                  </a:tcPr>
                </a:tc>
              </a:tr>
              <a:tr h="131926">
                <a:tc gridSpan="2">
                  <a:txBody>
                    <a:bodyPr/>
                    <a:lstStyle/>
                    <a:p>
                      <a:pPr algn="l" fontAlgn="b"/>
                      <a:r>
                        <a:rPr lang="fr-FR" sz="700" b="0" i="0" u="none" strike="noStrike">
                          <a:latin typeface="Arial"/>
                        </a:rPr>
                        <a:t>Tc name</a:t>
                      </a:r>
                    </a:p>
                  </a:txBody>
                  <a:tcPr marL="4815" marR="4815" marT="48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hMerge="1">
                  <a:txBody>
                    <a:bodyPr/>
                    <a:lstStyle/>
                    <a:p>
                      <a:endParaRPr lang="fr-FR"/>
                    </a:p>
                  </a:txBody>
                  <a:tcPr/>
                </a:tc>
                <a:tc>
                  <a:txBody>
                    <a:bodyPr/>
                    <a:lstStyle/>
                    <a:p>
                      <a:pPr algn="l" fontAlgn="b"/>
                      <a:r>
                        <a:rPr lang="fr-FR" sz="600" b="0" i="0" u="none" strike="noStrike">
                          <a:latin typeface="Arial"/>
                        </a:rPr>
                        <a:t> </a:t>
                      </a:r>
                    </a:p>
                  </a:txBody>
                  <a:tcPr marL="4815" marR="4815" marT="48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fr-FR" sz="600" b="0" i="0" u="none" strike="noStrike">
                        <a:latin typeface="Arial"/>
                      </a:endParaRPr>
                    </a:p>
                  </a:txBody>
                  <a:tcPr marL="4815" marR="4815" marT="4815" marB="0" anchor="b">
                    <a:lnL>
                      <a:noFill/>
                    </a:lnL>
                    <a:lnR>
                      <a:noFill/>
                    </a:lnR>
                    <a:lnT>
                      <a:noFill/>
                    </a:lnT>
                    <a:lnB>
                      <a:noFill/>
                    </a:lnB>
                  </a:tcPr>
                </a:tc>
                <a:tc>
                  <a:txBody>
                    <a:bodyPr/>
                    <a:lstStyle/>
                    <a:p>
                      <a:pPr algn="ctr" fontAlgn="b"/>
                      <a:endParaRPr lang="fr-FR" sz="600" b="0" i="0" u="none" strike="noStrike">
                        <a:latin typeface="Arial"/>
                      </a:endParaRPr>
                    </a:p>
                  </a:txBody>
                  <a:tcPr marL="4815" marR="4815" marT="4815" marB="0" anchor="b">
                    <a:lnL>
                      <a:noFill/>
                    </a:lnL>
                    <a:lnR>
                      <a:noFill/>
                    </a:lnR>
                    <a:lnT>
                      <a:noFill/>
                    </a:lnT>
                    <a:lnB>
                      <a:noFill/>
                    </a:lnB>
                  </a:tcPr>
                </a:tc>
                <a:tc>
                  <a:txBody>
                    <a:bodyPr/>
                    <a:lstStyle/>
                    <a:p>
                      <a:pPr algn="l" fontAlgn="b"/>
                      <a:endParaRPr lang="fr-FR" sz="600" b="0" i="0" u="none" strike="noStrike">
                        <a:latin typeface="Arial"/>
                      </a:endParaRPr>
                    </a:p>
                  </a:txBody>
                  <a:tcPr marL="4815" marR="4815" marT="4815" marB="0" anchor="b">
                    <a:lnL>
                      <a:noFill/>
                    </a:lnL>
                    <a:lnR>
                      <a:noFill/>
                    </a:lnR>
                    <a:lnT>
                      <a:noFill/>
                    </a:lnT>
                    <a:lnB>
                      <a:noFill/>
                    </a:lnB>
                  </a:tcPr>
                </a:tc>
                <a:tc>
                  <a:txBody>
                    <a:bodyPr/>
                    <a:lstStyle/>
                    <a:p>
                      <a:pPr algn="l" fontAlgn="b"/>
                      <a:endParaRPr lang="fr-FR" sz="600" b="0" i="0" u="none" strike="noStrike">
                        <a:latin typeface="Arial"/>
                      </a:endParaRPr>
                    </a:p>
                  </a:txBody>
                  <a:tcPr marL="4815" marR="4815" marT="4815" marB="0" anchor="b">
                    <a:lnL>
                      <a:noFill/>
                    </a:lnL>
                    <a:lnR>
                      <a:noFill/>
                    </a:lnR>
                    <a:lnT>
                      <a:noFill/>
                    </a:lnT>
                    <a:lnB>
                      <a:noFill/>
                    </a:lnB>
                  </a:tcPr>
                </a:tc>
              </a:tr>
              <a:tr h="131926">
                <a:tc gridSpan="2">
                  <a:txBody>
                    <a:bodyPr/>
                    <a:lstStyle/>
                    <a:p>
                      <a:pPr algn="l" fontAlgn="b"/>
                      <a:r>
                        <a:rPr lang="fr-FR" sz="700" b="0" i="0" u="none" strike="noStrike">
                          <a:latin typeface="Arial"/>
                        </a:rPr>
                        <a:t>TC chairman</a:t>
                      </a:r>
                    </a:p>
                  </a:txBody>
                  <a:tcPr marL="4815" marR="4815" marT="481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fr-FR"/>
                    </a:p>
                  </a:txBody>
                  <a:tcPr/>
                </a:tc>
                <a:tc>
                  <a:txBody>
                    <a:bodyPr/>
                    <a:lstStyle/>
                    <a:p>
                      <a:pPr algn="ctr" fontAlgn="b"/>
                      <a:r>
                        <a:rPr lang="fr-FR" sz="600" b="0" i="0" u="none" strike="noStrike">
                          <a:latin typeface="Arial"/>
                        </a:rPr>
                        <a:t> </a:t>
                      </a:r>
                    </a:p>
                  </a:txBody>
                  <a:tcPr marL="4815" marR="4815" marT="481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fr-FR" sz="600" b="0" i="0" u="none" strike="noStrike">
                        <a:latin typeface="Arial"/>
                      </a:endParaRPr>
                    </a:p>
                  </a:txBody>
                  <a:tcPr marL="4815" marR="4815" marT="4815" marB="0" anchor="b">
                    <a:lnL>
                      <a:noFill/>
                    </a:lnL>
                    <a:lnR>
                      <a:noFill/>
                    </a:lnR>
                    <a:lnT>
                      <a:noFill/>
                    </a:lnT>
                    <a:lnB>
                      <a:noFill/>
                    </a:lnB>
                  </a:tcPr>
                </a:tc>
                <a:tc>
                  <a:txBody>
                    <a:bodyPr/>
                    <a:lstStyle/>
                    <a:p>
                      <a:pPr algn="ctr" fontAlgn="b"/>
                      <a:endParaRPr lang="fr-FR" sz="600" b="0" i="0" u="none" strike="noStrike">
                        <a:latin typeface="Arial"/>
                      </a:endParaRPr>
                    </a:p>
                  </a:txBody>
                  <a:tcPr marL="4815" marR="4815" marT="4815" marB="0" anchor="b">
                    <a:lnL>
                      <a:noFill/>
                    </a:lnL>
                    <a:lnR>
                      <a:noFill/>
                    </a:lnR>
                    <a:lnT>
                      <a:noFill/>
                    </a:lnT>
                    <a:lnB>
                      <a:noFill/>
                    </a:lnB>
                  </a:tcPr>
                </a:tc>
                <a:tc>
                  <a:txBody>
                    <a:bodyPr/>
                    <a:lstStyle/>
                    <a:p>
                      <a:pPr algn="l" fontAlgn="b"/>
                      <a:endParaRPr lang="fr-FR" sz="600" b="0" i="0" u="none" strike="noStrike">
                        <a:latin typeface="Arial"/>
                      </a:endParaRPr>
                    </a:p>
                  </a:txBody>
                  <a:tcPr marL="4815" marR="4815" marT="4815" marB="0" anchor="b">
                    <a:lnL>
                      <a:noFill/>
                    </a:lnL>
                    <a:lnR>
                      <a:noFill/>
                    </a:lnR>
                    <a:lnT>
                      <a:noFill/>
                    </a:lnT>
                    <a:lnB>
                      <a:noFill/>
                    </a:lnB>
                  </a:tcPr>
                </a:tc>
                <a:tc>
                  <a:txBody>
                    <a:bodyPr/>
                    <a:lstStyle/>
                    <a:p>
                      <a:pPr algn="l" fontAlgn="b"/>
                      <a:endParaRPr lang="fr-FR" sz="600" b="0" i="0" u="none" strike="noStrike">
                        <a:latin typeface="Arial"/>
                      </a:endParaRPr>
                    </a:p>
                  </a:txBody>
                  <a:tcPr marL="4815" marR="4815" marT="4815" marB="0" anchor="b">
                    <a:lnL>
                      <a:noFill/>
                    </a:lnL>
                    <a:lnR>
                      <a:noFill/>
                    </a:lnR>
                    <a:lnT>
                      <a:noFill/>
                    </a:lnT>
                    <a:lnB>
                      <a:noFill/>
                    </a:lnB>
                  </a:tcPr>
                </a:tc>
              </a:tr>
              <a:tr h="153914">
                <a:tc>
                  <a:txBody>
                    <a:bodyPr/>
                    <a:lstStyle/>
                    <a:p>
                      <a:pPr algn="l" fontAlgn="b"/>
                      <a:endParaRPr lang="fr-FR" sz="800" b="0" i="0" u="none" strike="noStrike">
                        <a:latin typeface="Arial"/>
                      </a:endParaRPr>
                    </a:p>
                  </a:txBody>
                  <a:tcPr marL="4815" marR="4815" marT="481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fr-FR" sz="600" b="0" i="0" u="none" strike="noStrike">
                        <a:latin typeface="Arial"/>
                      </a:endParaRPr>
                    </a:p>
                  </a:txBody>
                  <a:tcPr marL="4815" marR="4815" marT="4815"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endParaRPr lang="fr-FR" sz="800" b="0" i="0" u="none" strike="noStrike">
                        <a:latin typeface="Arial"/>
                      </a:endParaRPr>
                    </a:p>
                  </a:txBody>
                  <a:tcPr marL="4815" marR="4815" marT="481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ctr" fontAlgn="b"/>
                      <a:endParaRPr lang="fr-FR" sz="800" b="0" i="0" u="none" strike="noStrike">
                        <a:latin typeface="Arial"/>
                      </a:endParaRPr>
                    </a:p>
                  </a:txBody>
                  <a:tcPr marL="4815" marR="4815" marT="481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ctr" fontAlgn="b"/>
                      <a:endParaRPr lang="fr-FR" sz="800" b="0" i="0" u="none" strike="noStrike">
                        <a:latin typeface="Arial"/>
                      </a:endParaRPr>
                    </a:p>
                  </a:txBody>
                  <a:tcPr marL="4815" marR="4815" marT="481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fr-FR" sz="600" b="0" i="0" u="none" strike="noStrike">
                        <a:latin typeface="Arial"/>
                      </a:endParaRPr>
                    </a:p>
                  </a:txBody>
                  <a:tcPr marL="4815" marR="4815" marT="481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fr-FR" sz="600" b="0" i="0" u="none" strike="noStrike">
                        <a:latin typeface="Arial"/>
                      </a:endParaRPr>
                    </a:p>
                  </a:txBody>
                  <a:tcPr marL="4815" marR="4815" marT="4815" marB="0" anchor="b">
                    <a:lnL>
                      <a:noFill/>
                    </a:lnL>
                    <a:lnR>
                      <a:noFill/>
                    </a:lnR>
                    <a:lnT>
                      <a:noFill/>
                    </a:lnT>
                    <a:lnB>
                      <a:noFill/>
                    </a:lnB>
                  </a:tcPr>
                </a:tc>
              </a:tr>
              <a:tr h="181397">
                <a:tc gridSpan="6">
                  <a:txBody>
                    <a:bodyPr/>
                    <a:lstStyle/>
                    <a:p>
                      <a:pPr algn="ctr" fontAlgn="b"/>
                      <a:r>
                        <a:rPr lang="en-US" sz="900" b="0" i="0" u="none" strike="noStrike">
                          <a:latin typeface="Arial"/>
                        </a:rPr>
                        <a:t>LIST of Industrial members involved in your Tc</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6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423262">
                <a:tc>
                  <a:txBody>
                    <a:bodyPr/>
                    <a:lstStyle/>
                    <a:p>
                      <a:pPr algn="l" fontAlgn="b"/>
                      <a:r>
                        <a:rPr lang="fr-FR" sz="5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fr-FR" sz="500" b="1" i="0" u="none" strike="noStrike">
                          <a:latin typeface="Arial"/>
                        </a:rPr>
                        <a:t>Name</a:t>
                      </a:r>
                    </a:p>
                  </a:txBody>
                  <a:tcPr marL="4815" marR="4815" marT="481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fontAlgn="ctr"/>
                      <a:r>
                        <a:rPr lang="fr-FR" sz="500" b="1" i="0" u="none" strike="noStrike">
                          <a:latin typeface="Arial"/>
                        </a:rPr>
                        <a:t>Company</a:t>
                      </a:r>
                    </a:p>
                  </a:txBody>
                  <a:tcPr marL="4815" marR="4815" marT="481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fontAlgn="ctr"/>
                      <a:r>
                        <a:rPr lang="fr-FR" sz="500" b="1" i="0" u="none" strike="noStrike">
                          <a:latin typeface="Arial"/>
                        </a:rPr>
                        <a:t>country</a:t>
                      </a:r>
                    </a:p>
                  </a:txBody>
                  <a:tcPr marL="4815" marR="4815" marT="481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fontAlgn="ctr"/>
                      <a:r>
                        <a:rPr lang="en-US" sz="500" b="1" i="0" u="none" strike="noStrike">
                          <a:latin typeface="Arial"/>
                        </a:rPr>
                        <a:t>Specific responsibility into the Tc (i.e. vice chair, WG leader, in events organization, Others)</a:t>
                      </a:r>
                    </a:p>
                  </a:txBody>
                  <a:tcPr marL="4815" marR="4815" marT="481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fontAlgn="ctr"/>
                      <a:r>
                        <a:rPr lang="fr-FR" sz="500" b="1" i="0" u="none" strike="noStrike">
                          <a:latin typeface="Arial"/>
                        </a:rPr>
                        <a:t>e_mail address/Contact</a:t>
                      </a:r>
                    </a:p>
                  </a:txBody>
                  <a:tcPr marL="4815" marR="4815" marT="481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l" fontAlgn="b"/>
                      <a:endParaRPr lang="fr-FR" sz="5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7951">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2453">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2453">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2453">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2453">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2453">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2453">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2453">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2453">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2453">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2453">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2453">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2453">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2453">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2453">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2453">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2453">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2453">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2453">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2453">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7951">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109938">
                <a:tc>
                  <a:txBody>
                    <a:bodyPr/>
                    <a:lstStyle/>
                    <a:p>
                      <a:pPr algn="l" fontAlgn="b"/>
                      <a:endParaRPr lang="fr-FR" sz="600" b="0" i="0" u="none" strike="noStrike">
                        <a:latin typeface="Arial"/>
                      </a:endParaRPr>
                    </a:p>
                  </a:txBody>
                  <a:tcPr marL="4815" marR="4815" marT="481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fr-FR" sz="600" b="0" i="0" u="none" strike="noStrike">
                        <a:latin typeface="Arial"/>
                      </a:endParaRPr>
                    </a:p>
                  </a:txBody>
                  <a:tcPr marL="4815" marR="4815" marT="481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fr-FR" sz="600" b="0" i="0" u="none" strike="noStrike">
                        <a:latin typeface="Arial"/>
                      </a:endParaRPr>
                    </a:p>
                  </a:txBody>
                  <a:tcPr marL="4815" marR="4815" marT="481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fr-FR" sz="600" b="0" i="0" u="none" strike="noStrike">
                        <a:latin typeface="Arial"/>
                      </a:endParaRPr>
                    </a:p>
                  </a:txBody>
                  <a:tcPr marL="4815" marR="4815" marT="481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fr-FR" sz="600" b="0" i="0" u="none" strike="noStrike">
                        <a:latin typeface="Arial"/>
                      </a:endParaRPr>
                    </a:p>
                  </a:txBody>
                  <a:tcPr marL="4815" marR="4815" marT="481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fr-FR" sz="600" b="0" i="0" u="none" strike="noStrike">
                        <a:latin typeface="Arial"/>
                      </a:endParaRPr>
                    </a:p>
                  </a:txBody>
                  <a:tcPr marL="4815" marR="4815" marT="481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fr-FR" sz="600" b="0" i="0" u="none" strike="noStrike">
                        <a:latin typeface="Arial"/>
                      </a:endParaRPr>
                    </a:p>
                  </a:txBody>
                  <a:tcPr marL="4815" marR="4815" marT="4815" marB="0" anchor="b">
                    <a:lnL>
                      <a:noFill/>
                    </a:lnL>
                    <a:lnR>
                      <a:noFill/>
                    </a:lnR>
                    <a:lnT>
                      <a:noFill/>
                    </a:lnT>
                    <a:lnB>
                      <a:noFill/>
                    </a:lnB>
                  </a:tcPr>
                </a:tc>
              </a:tr>
              <a:tr h="87951">
                <a:tc>
                  <a:txBody>
                    <a:bodyPr/>
                    <a:lstStyle/>
                    <a:p>
                      <a:pPr algn="l" fontAlgn="b"/>
                      <a:endParaRPr lang="fr-FR" sz="400" b="0" i="0" u="none" strike="noStrike">
                        <a:latin typeface="Arial"/>
                      </a:endParaRPr>
                    </a:p>
                  </a:txBody>
                  <a:tcPr marL="4815" marR="4815" marT="481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fr-FR" sz="400" b="0" i="0" u="none" strike="noStrike">
                        <a:latin typeface="Arial"/>
                      </a:endParaRPr>
                    </a:p>
                  </a:txBody>
                  <a:tcPr marL="4815" marR="4815" marT="481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fr-FR" sz="400" b="0" i="0" u="none" strike="noStrike">
                        <a:latin typeface="Arial"/>
                      </a:endParaRPr>
                    </a:p>
                  </a:txBody>
                  <a:tcPr marL="4815" marR="4815" marT="481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fr-FR" sz="400" b="0" i="0" u="none" strike="noStrike">
                        <a:latin typeface="Arial"/>
                      </a:endParaRPr>
                    </a:p>
                  </a:txBody>
                  <a:tcPr marL="4815" marR="4815" marT="481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fr-FR" sz="400" b="0" i="0" u="none" strike="noStrike">
                        <a:latin typeface="Arial"/>
                      </a:endParaRPr>
                    </a:p>
                  </a:txBody>
                  <a:tcPr marL="4815" marR="4815" marT="481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fr-FR" sz="400" b="0" i="0" u="none" strike="noStrike">
                        <a:latin typeface="Arial"/>
                      </a:endParaRPr>
                    </a:p>
                  </a:txBody>
                  <a:tcPr marL="4815" marR="4815" marT="4815" marB="0" anchor="b">
                    <a:lnL>
                      <a:noFill/>
                    </a:lnL>
                    <a:lnR>
                      <a:noFill/>
                    </a:lnR>
                    <a:lnT>
                      <a:noFill/>
                    </a:lnT>
                    <a:lnB w="25400" cap="flat" cmpd="dbl" algn="ctr">
                      <a:solidFill>
                        <a:srgbClr val="000000"/>
                      </a:solidFill>
                      <a:prstDash val="solid"/>
                      <a:round/>
                      <a:headEnd type="none" w="med" len="med"/>
                      <a:tailEnd type="none" w="med" len="med"/>
                    </a:lnB>
                  </a:tcPr>
                </a:tc>
                <a:tc>
                  <a:txBody>
                    <a:bodyPr/>
                    <a:lstStyle/>
                    <a:p>
                      <a:pPr algn="l" fontAlgn="b"/>
                      <a:endParaRPr lang="fr-FR" sz="400" b="0" i="0" u="none" strike="noStrike">
                        <a:latin typeface="Arial"/>
                      </a:endParaRPr>
                    </a:p>
                  </a:txBody>
                  <a:tcPr marL="4815" marR="4815" marT="4815" marB="0" anchor="b">
                    <a:lnL>
                      <a:noFill/>
                    </a:lnL>
                    <a:lnR>
                      <a:noFill/>
                    </a:lnR>
                    <a:lnT>
                      <a:noFill/>
                    </a:lnT>
                    <a:lnB>
                      <a:noFill/>
                    </a:lnB>
                  </a:tcPr>
                </a:tc>
              </a:tr>
              <a:tr h="87951">
                <a:tc rowSpan="3" gridSpan="3">
                  <a:txBody>
                    <a:bodyPr/>
                    <a:lstStyle/>
                    <a:p>
                      <a:pPr algn="l" fontAlgn="ctr"/>
                      <a:r>
                        <a:rPr lang="en-US" sz="500" b="1" i="0" u="none" strike="noStrike">
                          <a:latin typeface="Arial"/>
                        </a:rPr>
                        <a:t>Do you organize within your Tcs specific events attracting Industrial partners?</a:t>
                      </a:r>
                    </a:p>
                  </a:txBody>
                  <a:tcPr marL="4815" marR="4815" marT="481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3" hMerge="1">
                  <a:txBody>
                    <a:bodyPr/>
                    <a:lstStyle/>
                    <a:p>
                      <a:endParaRPr lang="fr-FR"/>
                    </a:p>
                  </a:txBody>
                  <a:tcPr/>
                </a:tc>
                <a:tc rowSpan="3" hMerge="1">
                  <a:txBody>
                    <a:bodyPr/>
                    <a:lstStyle/>
                    <a:p>
                      <a:endParaRPr lang="fr-FR"/>
                    </a:p>
                  </a:txBody>
                  <a:tcPr/>
                </a:tc>
                <a:tc rowSpan="3" gridSpan="3">
                  <a:txBody>
                    <a:bodyPr/>
                    <a:lstStyle/>
                    <a:p>
                      <a:pPr algn="l" fontAlgn="b"/>
                      <a:r>
                        <a:rPr lang="fr-FR" sz="4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3" hMerge="1">
                  <a:txBody>
                    <a:bodyPr/>
                    <a:lstStyle/>
                    <a:p>
                      <a:endParaRPr lang="fr-FR"/>
                    </a:p>
                  </a:txBody>
                  <a:tcPr/>
                </a:tc>
                <a:tc rowSpan="3" hMerge="1">
                  <a:txBody>
                    <a:bodyPr/>
                    <a:lstStyle/>
                    <a:p>
                      <a:endParaRPr lang="fr-FR"/>
                    </a:p>
                  </a:txBody>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2453">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87951">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fontAlgn="b"/>
                      <a:endParaRPr lang="fr-FR" sz="4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115435">
                <a:tc rowSpan="3" gridSpan="3">
                  <a:txBody>
                    <a:bodyPr/>
                    <a:lstStyle/>
                    <a:p>
                      <a:pPr algn="l" fontAlgn="ctr"/>
                      <a:r>
                        <a:rPr lang="en-US" sz="500" b="1" i="0" u="none" strike="noStrike">
                          <a:latin typeface="Arial"/>
                        </a:rPr>
                        <a:t>What is your opinion about the activity of industrial members within your TC?</a:t>
                      </a:r>
                    </a:p>
                  </a:txBody>
                  <a:tcPr marL="4815" marR="4815" marT="481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3" hMerge="1">
                  <a:txBody>
                    <a:bodyPr/>
                    <a:lstStyle/>
                    <a:p>
                      <a:endParaRPr lang="fr-FR"/>
                    </a:p>
                  </a:txBody>
                  <a:tcPr/>
                </a:tc>
                <a:tc rowSpan="3" hMerge="1">
                  <a:txBody>
                    <a:bodyPr/>
                    <a:lstStyle/>
                    <a:p>
                      <a:endParaRPr lang="fr-FR"/>
                    </a:p>
                  </a:txBody>
                  <a:tcPr/>
                </a:tc>
                <a:tc rowSpan="3" gridSpan="3">
                  <a:txBody>
                    <a:bodyPr/>
                    <a:lstStyle/>
                    <a:p>
                      <a:pPr algn="l" fontAlgn="b"/>
                      <a:r>
                        <a:rPr lang="fr-FR" sz="6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3" hMerge="1">
                  <a:txBody>
                    <a:bodyPr/>
                    <a:lstStyle/>
                    <a:p>
                      <a:endParaRPr lang="fr-FR"/>
                    </a:p>
                  </a:txBody>
                  <a:tcPr/>
                </a:tc>
                <a:tc rowSpan="3" hMerge="1">
                  <a:txBody>
                    <a:bodyPr/>
                    <a:lstStyle/>
                    <a:p>
                      <a:endParaRPr lang="fr-FR"/>
                    </a:p>
                  </a:txBody>
                  <a:tcPr/>
                </a:tc>
                <a:tc>
                  <a:txBody>
                    <a:bodyPr/>
                    <a:lstStyle/>
                    <a:p>
                      <a:pPr algn="l" fontAlgn="b"/>
                      <a:endParaRPr lang="fr-FR" sz="6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115435">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fontAlgn="b"/>
                      <a:endParaRPr lang="fr-FR" sz="6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115435">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fontAlgn="b"/>
                      <a:endParaRPr lang="fr-FR" sz="6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115435">
                <a:tc rowSpan="3" gridSpan="3">
                  <a:txBody>
                    <a:bodyPr/>
                    <a:lstStyle/>
                    <a:p>
                      <a:pPr algn="l" fontAlgn="ctr"/>
                      <a:r>
                        <a:rPr lang="en-US" sz="500" b="1" i="0" u="none" strike="noStrike">
                          <a:latin typeface="Arial"/>
                        </a:rPr>
                        <a:t>What are your recommendations to improve Industrial participation in your TC?</a:t>
                      </a:r>
                    </a:p>
                  </a:txBody>
                  <a:tcPr marL="4815" marR="4815" marT="4815"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3" hMerge="1">
                  <a:txBody>
                    <a:bodyPr/>
                    <a:lstStyle/>
                    <a:p>
                      <a:endParaRPr lang="fr-FR"/>
                    </a:p>
                  </a:txBody>
                  <a:tcPr/>
                </a:tc>
                <a:tc rowSpan="3" hMerge="1">
                  <a:txBody>
                    <a:bodyPr/>
                    <a:lstStyle/>
                    <a:p>
                      <a:endParaRPr lang="fr-FR"/>
                    </a:p>
                  </a:txBody>
                  <a:tcPr/>
                </a:tc>
                <a:tc rowSpan="3" gridSpan="3">
                  <a:txBody>
                    <a:bodyPr/>
                    <a:lstStyle/>
                    <a:p>
                      <a:pPr algn="l" fontAlgn="b"/>
                      <a:r>
                        <a:rPr lang="fr-FR" sz="600" b="0" i="0" u="none" strike="noStrike">
                          <a:latin typeface="Arial"/>
                        </a:rPr>
                        <a:t> </a:t>
                      </a:r>
                    </a:p>
                  </a:txBody>
                  <a:tcPr marL="4815" marR="4815" marT="4815"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rowSpan="3" hMerge="1">
                  <a:txBody>
                    <a:bodyPr/>
                    <a:lstStyle/>
                    <a:p>
                      <a:endParaRPr lang="fr-FR"/>
                    </a:p>
                  </a:txBody>
                  <a:tcPr/>
                </a:tc>
                <a:tc rowSpan="3" hMerge="1">
                  <a:txBody>
                    <a:bodyPr/>
                    <a:lstStyle/>
                    <a:p>
                      <a:endParaRPr lang="fr-FR"/>
                    </a:p>
                  </a:txBody>
                  <a:tcPr/>
                </a:tc>
                <a:tc>
                  <a:txBody>
                    <a:bodyPr/>
                    <a:lstStyle/>
                    <a:p>
                      <a:pPr algn="l" fontAlgn="b"/>
                      <a:endParaRPr lang="fr-FR" sz="6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115435">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fontAlgn="b"/>
                      <a:endParaRPr lang="fr-FR" sz="6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115435">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gridSpan="3" vMerge="1">
                  <a:txBody>
                    <a:bodyPr/>
                    <a:lstStyle/>
                    <a:p>
                      <a:endParaRPr lang="fr-FR"/>
                    </a:p>
                  </a:txBody>
                  <a:tcPr/>
                </a:tc>
                <a:tc hMerge="1" vMerge="1">
                  <a:txBody>
                    <a:bodyPr/>
                    <a:lstStyle/>
                    <a:p>
                      <a:endParaRPr lang="fr-FR"/>
                    </a:p>
                  </a:txBody>
                  <a:tcPr/>
                </a:tc>
                <a:tc hMerge="1" vMerge="1">
                  <a:txBody>
                    <a:bodyPr/>
                    <a:lstStyle/>
                    <a:p>
                      <a:endParaRPr lang="fr-FR"/>
                    </a:p>
                  </a:txBody>
                  <a:tcPr/>
                </a:tc>
                <a:tc>
                  <a:txBody>
                    <a:bodyPr/>
                    <a:lstStyle/>
                    <a:p>
                      <a:pPr algn="l" fontAlgn="b"/>
                      <a:endParaRPr lang="fr-FR" sz="600" b="0" i="0" u="none" strike="noStrike">
                        <a:latin typeface="Arial"/>
                      </a:endParaRPr>
                    </a:p>
                  </a:txBody>
                  <a:tcPr marL="4815" marR="4815" marT="4815" marB="0" anchor="b">
                    <a:lnL w="25400" cap="flat" cmpd="dbl" algn="ctr">
                      <a:solidFill>
                        <a:srgbClr val="000000"/>
                      </a:solidFill>
                      <a:prstDash val="solid"/>
                      <a:round/>
                      <a:headEnd type="none" w="med" len="med"/>
                      <a:tailEnd type="none" w="med" len="med"/>
                    </a:lnL>
                    <a:lnR>
                      <a:noFill/>
                    </a:lnR>
                    <a:lnT>
                      <a:noFill/>
                    </a:lnT>
                    <a:lnB>
                      <a:noFill/>
                    </a:lnB>
                  </a:tcPr>
                </a:tc>
              </a:tr>
              <a:tr h="175901">
                <a:tc>
                  <a:txBody>
                    <a:bodyPr/>
                    <a:lstStyle/>
                    <a:p>
                      <a:pPr algn="l" fontAlgn="b"/>
                      <a:endParaRPr lang="fr-FR" sz="600" b="0" i="0" u="none" strike="noStrike">
                        <a:latin typeface="Arial"/>
                      </a:endParaRPr>
                    </a:p>
                  </a:txBody>
                  <a:tcPr marL="4815" marR="4815" marT="4815"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fr-FR" sz="600" b="0" i="0" u="none" strike="noStrike">
                        <a:latin typeface="Arial"/>
                      </a:endParaRPr>
                    </a:p>
                  </a:txBody>
                  <a:tcPr marL="4815" marR="4815" marT="4815" marB="0" anchor="b">
                    <a:lnL>
                      <a:noFill/>
                    </a:lnL>
                    <a:lnR>
                      <a:noFill/>
                    </a:lnR>
                    <a:lnT w="25400" cap="flat" cmpd="dbl" algn="ctr">
                      <a:solidFill>
                        <a:srgbClr val="000000"/>
                      </a:solidFill>
                      <a:prstDash val="solid"/>
                      <a:round/>
                      <a:headEnd type="none" w="med" len="med"/>
                      <a:tailEnd type="none" w="med" len="med"/>
                    </a:lnT>
                    <a:lnB>
                      <a:noFill/>
                    </a:lnB>
                  </a:tcPr>
                </a:tc>
                <a:tc gridSpan="4">
                  <a:txBody>
                    <a:bodyPr/>
                    <a:lstStyle/>
                    <a:p>
                      <a:pPr algn="l" fontAlgn="b"/>
                      <a:r>
                        <a:rPr lang="en-US" sz="900" b="1" i="0" u="none" strike="noStrike">
                          <a:solidFill>
                            <a:srgbClr val="FF0000"/>
                          </a:solidFill>
                          <a:latin typeface="Arial"/>
                        </a:rPr>
                        <a:t>Please send  back this document before November 30th</a:t>
                      </a:r>
                    </a:p>
                  </a:txBody>
                  <a:tcPr marL="4815" marR="4815" marT="4815" marB="0" anchor="b">
                    <a:lnL>
                      <a:noFill/>
                    </a:lnL>
                    <a:lnR>
                      <a:noFill/>
                    </a:lnR>
                    <a:lnT w="25400" cap="flat" cmpd="dbl" algn="ctr">
                      <a:solidFill>
                        <a:srgbClr val="000000"/>
                      </a:solidFill>
                      <a:prstDash val="solid"/>
                      <a:round/>
                      <a:headEnd type="none" w="med" len="med"/>
                      <a:tailEnd type="none" w="med" len="med"/>
                    </a:lnT>
                    <a:lnB>
                      <a:noFill/>
                    </a:lnB>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gn="l" fontAlgn="b"/>
                      <a:endParaRPr lang="fr-FR" sz="600" b="0" i="0" u="none" strike="noStrike">
                        <a:latin typeface="Arial"/>
                      </a:endParaRPr>
                    </a:p>
                  </a:txBody>
                  <a:tcPr marL="4815" marR="4815" marT="4815" marB="0" anchor="b">
                    <a:lnL>
                      <a:noFill/>
                    </a:lnL>
                    <a:lnR>
                      <a:noFill/>
                    </a:lnR>
                    <a:lnT>
                      <a:noFill/>
                    </a:lnT>
                    <a:lnB>
                      <a:noFill/>
                    </a:lnB>
                  </a:tcPr>
                </a:tc>
              </a:tr>
              <a:tr h="109883">
                <a:tc>
                  <a:txBody>
                    <a:bodyPr/>
                    <a:lstStyle/>
                    <a:p>
                      <a:pPr algn="l" fontAlgn="b"/>
                      <a:endParaRPr lang="fr-FR" sz="600" b="0" i="0" u="none" strike="noStrike">
                        <a:latin typeface="Arial"/>
                      </a:endParaRPr>
                    </a:p>
                  </a:txBody>
                  <a:tcPr marL="4815" marR="4815" marT="4815" marB="0" anchor="b">
                    <a:lnL>
                      <a:noFill/>
                    </a:lnL>
                    <a:lnR>
                      <a:noFill/>
                    </a:lnR>
                    <a:lnT>
                      <a:noFill/>
                    </a:lnT>
                    <a:lnB>
                      <a:noFill/>
                    </a:lnB>
                  </a:tcPr>
                </a:tc>
                <a:tc>
                  <a:txBody>
                    <a:bodyPr/>
                    <a:lstStyle/>
                    <a:p>
                      <a:pPr algn="l" fontAlgn="b"/>
                      <a:endParaRPr lang="fr-FR" sz="600" b="0" i="0" u="none" strike="noStrike">
                        <a:latin typeface="Arial"/>
                      </a:endParaRPr>
                    </a:p>
                  </a:txBody>
                  <a:tcPr marL="4815" marR="4815" marT="4815" marB="0" anchor="b">
                    <a:lnL>
                      <a:noFill/>
                    </a:lnL>
                    <a:lnR>
                      <a:noFill/>
                    </a:lnR>
                    <a:lnT>
                      <a:noFill/>
                    </a:lnT>
                    <a:lnB>
                      <a:noFill/>
                    </a:lnB>
                  </a:tcPr>
                </a:tc>
                <a:tc>
                  <a:txBody>
                    <a:bodyPr/>
                    <a:lstStyle/>
                    <a:p>
                      <a:pPr algn="l" fontAlgn="b"/>
                      <a:endParaRPr lang="fr-FR" sz="600" b="0" i="0" u="none" strike="noStrike">
                        <a:latin typeface="Arial"/>
                      </a:endParaRPr>
                    </a:p>
                  </a:txBody>
                  <a:tcPr marL="4815" marR="4815" marT="4815" marB="0" anchor="b">
                    <a:lnL>
                      <a:noFill/>
                    </a:lnL>
                    <a:lnR>
                      <a:noFill/>
                    </a:lnR>
                    <a:lnT>
                      <a:noFill/>
                    </a:lnT>
                    <a:lnB>
                      <a:noFill/>
                    </a:lnB>
                  </a:tcPr>
                </a:tc>
                <a:tc>
                  <a:txBody>
                    <a:bodyPr/>
                    <a:lstStyle/>
                    <a:p>
                      <a:pPr algn="l" fontAlgn="b"/>
                      <a:endParaRPr lang="fr-FR" sz="600" b="0" i="0" u="none" strike="noStrike">
                        <a:latin typeface="Arial"/>
                      </a:endParaRPr>
                    </a:p>
                  </a:txBody>
                  <a:tcPr marL="4815" marR="4815" marT="4815" marB="0" anchor="b">
                    <a:lnL>
                      <a:noFill/>
                    </a:lnL>
                    <a:lnR>
                      <a:noFill/>
                    </a:lnR>
                    <a:lnT>
                      <a:noFill/>
                    </a:lnT>
                    <a:lnB>
                      <a:noFill/>
                    </a:lnB>
                  </a:tcPr>
                </a:tc>
                <a:tc>
                  <a:txBody>
                    <a:bodyPr/>
                    <a:lstStyle/>
                    <a:p>
                      <a:pPr algn="l" fontAlgn="b"/>
                      <a:endParaRPr lang="fr-FR" sz="600" b="0" i="0" u="none" strike="noStrike">
                        <a:latin typeface="Arial"/>
                      </a:endParaRPr>
                    </a:p>
                  </a:txBody>
                  <a:tcPr marL="4815" marR="4815" marT="4815" marB="0" anchor="b">
                    <a:lnL>
                      <a:noFill/>
                    </a:lnL>
                    <a:lnR>
                      <a:noFill/>
                    </a:lnR>
                    <a:lnT>
                      <a:noFill/>
                    </a:lnT>
                    <a:lnB>
                      <a:noFill/>
                    </a:lnB>
                  </a:tcPr>
                </a:tc>
                <a:tc>
                  <a:txBody>
                    <a:bodyPr/>
                    <a:lstStyle/>
                    <a:p>
                      <a:pPr algn="l" fontAlgn="b"/>
                      <a:endParaRPr lang="fr-FR" sz="600" b="0" i="0" u="none" strike="noStrike">
                        <a:latin typeface="Arial"/>
                      </a:endParaRPr>
                    </a:p>
                  </a:txBody>
                  <a:tcPr marL="4815" marR="4815" marT="4815" marB="0" anchor="b">
                    <a:lnL>
                      <a:noFill/>
                    </a:lnL>
                    <a:lnR>
                      <a:noFill/>
                    </a:lnR>
                    <a:lnT>
                      <a:noFill/>
                    </a:lnT>
                    <a:lnB>
                      <a:noFill/>
                    </a:lnB>
                  </a:tcPr>
                </a:tc>
                <a:tc>
                  <a:txBody>
                    <a:bodyPr/>
                    <a:lstStyle/>
                    <a:p>
                      <a:pPr algn="l" fontAlgn="b"/>
                      <a:endParaRPr lang="fr-FR" sz="600" b="0" i="0" u="none" strike="noStrike" dirty="0">
                        <a:latin typeface="Arial"/>
                      </a:endParaRPr>
                    </a:p>
                  </a:txBody>
                  <a:tcPr marL="4815" marR="4815" marT="4815" marB="0" anchor="b">
                    <a:lnL>
                      <a:noFill/>
                    </a:lnL>
                    <a:lnR>
                      <a:noFill/>
                    </a:lnR>
                    <a:lnT>
                      <a:noFill/>
                    </a:lnT>
                    <a:lnB>
                      <a:noFill/>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solidFill>
                  <a:schemeClr val="bg1">
                    <a:lumMod val="75000"/>
                  </a:schemeClr>
                </a:solidFill>
              </a:rPr>
              <a:t>Status</a:t>
            </a:r>
            <a:r>
              <a:rPr lang="fr-FR" dirty="0" smtClean="0">
                <a:solidFill>
                  <a:schemeClr val="bg1">
                    <a:lumMod val="75000"/>
                  </a:schemeClr>
                </a:solidFill>
              </a:rPr>
              <a:t> by end </a:t>
            </a:r>
            <a:r>
              <a:rPr lang="fr-FR" dirty="0" err="1" smtClean="0">
                <a:solidFill>
                  <a:schemeClr val="bg1">
                    <a:lumMod val="75000"/>
                  </a:schemeClr>
                </a:solidFill>
              </a:rPr>
              <a:t>November</a:t>
            </a:r>
            <a:r>
              <a:rPr lang="fr-FR" dirty="0" smtClean="0">
                <a:solidFill>
                  <a:schemeClr val="bg1">
                    <a:lumMod val="75000"/>
                  </a:schemeClr>
                </a:solidFill>
              </a:rPr>
              <a:t> 2015</a:t>
            </a:r>
            <a:endParaRPr lang="fr-FR" dirty="0">
              <a:solidFill>
                <a:schemeClr val="bg1">
                  <a:lumMod val="75000"/>
                </a:schemeClr>
              </a:solidFill>
            </a:endParaRPr>
          </a:p>
        </p:txBody>
      </p:sp>
      <p:sp>
        <p:nvSpPr>
          <p:cNvPr id="3" name="Espace réservé du contenu 2"/>
          <p:cNvSpPr>
            <a:spLocks noGrp="1"/>
          </p:cNvSpPr>
          <p:nvPr>
            <p:ph idx="1"/>
          </p:nvPr>
        </p:nvSpPr>
        <p:spPr/>
        <p:txBody>
          <a:bodyPr>
            <a:normAutofit/>
          </a:bodyPr>
          <a:lstStyle/>
          <a:p>
            <a:r>
              <a:rPr lang="fr-FR" dirty="0" smtClean="0"/>
              <a:t>21 </a:t>
            </a:r>
            <a:r>
              <a:rPr lang="fr-FR" dirty="0" err="1" smtClean="0"/>
              <a:t>Tcs</a:t>
            </a:r>
            <a:r>
              <a:rPr lang="fr-FR" dirty="0" smtClean="0"/>
              <a:t> </a:t>
            </a:r>
            <a:r>
              <a:rPr lang="fr-FR" dirty="0" err="1" smtClean="0"/>
              <a:t>answered</a:t>
            </a:r>
            <a:endParaRPr lang="fr-FR" dirty="0" smtClean="0"/>
          </a:p>
          <a:p>
            <a:endParaRPr lang="fr-FR" dirty="0"/>
          </a:p>
        </p:txBody>
      </p:sp>
      <p:sp>
        <p:nvSpPr>
          <p:cNvPr id="4" name="Rectangle 3"/>
          <p:cNvSpPr/>
          <p:nvPr/>
        </p:nvSpPr>
        <p:spPr>
          <a:xfrm>
            <a:off x="395536" y="2420888"/>
            <a:ext cx="629816" cy="1477328"/>
          </a:xfrm>
          <a:prstGeom prst="rect">
            <a:avLst/>
          </a:prstGeom>
        </p:spPr>
        <p:txBody>
          <a:bodyPr wrap="square">
            <a:spAutoFit/>
          </a:bodyPr>
          <a:lstStyle/>
          <a:p>
            <a:pPr>
              <a:buFont typeface="Arial" pitchFamily="34" charset="0"/>
              <a:buChar char="•"/>
            </a:pPr>
            <a:r>
              <a:rPr lang="fr-FR" dirty="0" smtClean="0">
                <a:solidFill>
                  <a:srgbClr val="FF0000"/>
                </a:solidFill>
              </a:rPr>
              <a:t>1.1</a:t>
            </a:r>
          </a:p>
          <a:p>
            <a:pPr>
              <a:buFont typeface="Arial" pitchFamily="34" charset="0"/>
              <a:buChar char="•"/>
            </a:pPr>
            <a:r>
              <a:rPr lang="fr-FR" dirty="0" smtClean="0">
                <a:solidFill>
                  <a:srgbClr val="00B050"/>
                </a:solidFill>
              </a:rPr>
              <a:t>1.2</a:t>
            </a:r>
          </a:p>
          <a:p>
            <a:pPr>
              <a:buFont typeface="Arial" pitchFamily="34" charset="0"/>
              <a:buChar char="•"/>
            </a:pPr>
            <a:r>
              <a:rPr lang="fr-FR" dirty="0" smtClean="0">
                <a:solidFill>
                  <a:srgbClr val="FF0000"/>
                </a:solidFill>
              </a:rPr>
              <a:t>1.3</a:t>
            </a:r>
          </a:p>
          <a:p>
            <a:pPr>
              <a:buFont typeface="Arial" pitchFamily="34" charset="0"/>
              <a:buChar char="•"/>
            </a:pPr>
            <a:r>
              <a:rPr lang="fr-FR" dirty="0" smtClean="0">
                <a:solidFill>
                  <a:srgbClr val="00B050"/>
                </a:solidFill>
              </a:rPr>
              <a:t>1.3</a:t>
            </a:r>
          </a:p>
          <a:p>
            <a:pPr>
              <a:buFont typeface="Arial" pitchFamily="34" charset="0"/>
              <a:buChar char="•"/>
            </a:pPr>
            <a:r>
              <a:rPr lang="fr-FR" dirty="0" smtClean="0">
                <a:solidFill>
                  <a:srgbClr val="00B050"/>
                </a:solidFill>
              </a:rPr>
              <a:t>1.5</a:t>
            </a:r>
          </a:p>
        </p:txBody>
      </p:sp>
      <p:sp>
        <p:nvSpPr>
          <p:cNvPr id="5" name="Rectangle 4"/>
          <p:cNvSpPr/>
          <p:nvPr/>
        </p:nvSpPr>
        <p:spPr>
          <a:xfrm>
            <a:off x="1115616" y="2420888"/>
            <a:ext cx="629816" cy="1754326"/>
          </a:xfrm>
          <a:prstGeom prst="rect">
            <a:avLst/>
          </a:prstGeom>
        </p:spPr>
        <p:txBody>
          <a:bodyPr wrap="square">
            <a:spAutoFit/>
          </a:bodyPr>
          <a:lstStyle/>
          <a:p>
            <a:pPr>
              <a:buFont typeface="Arial" pitchFamily="34" charset="0"/>
              <a:buChar char="•"/>
            </a:pPr>
            <a:r>
              <a:rPr lang="fr-FR" dirty="0" smtClean="0">
                <a:solidFill>
                  <a:srgbClr val="FF0000"/>
                </a:solidFill>
              </a:rPr>
              <a:t>2.1</a:t>
            </a:r>
          </a:p>
          <a:p>
            <a:pPr>
              <a:buFont typeface="Arial" pitchFamily="34" charset="0"/>
              <a:buChar char="•"/>
            </a:pPr>
            <a:r>
              <a:rPr lang="fr-FR" dirty="0" smtClean="0">
                <a:solidFill>
                  <a:srgbClr val="00B050"/>
                </a:solidFill>
              </a:rPr>
              <a:t>2.2</a:t>
            </a:r>
          </a:p>
          <a:p>
            <a:pPr>
              <a:buFont typeface="Arial" pitchFamily="34" charset="0"/>
              <a:buChar char="•"/>
            </a:pPr>
            <a:r>
              <a:rPr lang="fr-FR" dirty="0" smtClean="0">
                <a:solidFill>
                  <a:srgbClr val="FF0000"/>
                </a:solidFill>
              </a:rPr>
              <a:t>2.3</a:t>
            </a:r>
          </a:p>
          <a:p>
            <a:pPr>
              <a:buFont typeface="Arial" pitchFamily="34" charset="0"/>
              <a:buChar char="•"/>
            </a:pPr>
            <a:r>
              <a:rPr lang="fr-FR" dirty="0" smtClean="0">
                <a:solidFill>
                  <a:srgbClr val="00B050"/>
                </a:solidFill>
              </a:rPr>
              <a:t>2.4</a:t>
            </a:r>
          </a:p>
          <a:p>
            <a:pPr>
              <a:buFont typeface="Arial" pitchFamily="34" charset="0"/>
              <a:buChar char="•"/>
            </a:pPr>
            <a:r>
              <a:rPr lang="fr-FR" dirty="0" smtClean="0">
                <a:solidFill>
                  <a:srgbClr val="00B050"/>
                </a:solidFill>
              </a:rPr>
              <a:t>2.5</a:t>
            </a:r>
          </a:p>
          <a:p>
            <a:pPr>
              <a:buFont typeface="Arial" pitchFamily="34" charset="0"/>
              <a:buChar char="•"/>
            </a:pPr>
            <a:r>
              <a:rPr lang="fr-FR" dirty="0" smtClean="0">
                <a:solidFill>
                  <a:srgbClr val="00B050"/>
                </a:solidFill>
              </a:rPr>
              <a:t>2.6</a:t>
            </a:r>
          </a:p>
        </p:txBody>
      </p:sp>
      <p:sp>
        <p:nvSpPr>
          <p:cNvPr id="6" name="Rectangle 5"/>
          <p:cNvSpPr/>
          <p:nvPr/>
        </p:nvSpPr>
        <p:spPr>
          <a:xfrm>
            <a:off x="1763688" y="2420888"/>
            <a:ext cx="629816" cy="923330"/>
          </a:xfrm>
          <a:prstGeom prst="rect">
            <a:avLst/>
          </a:prstGeom>
        </p:spPr>
        <p:txBody>
          <a:bodyPr wrap="square">
            <a:spAutoFit/>
          </a:bodyPr>
          <a:lstStyle/>
          <a:p>
            <a:pPr>
              <a:buFont typeface="Arial" pitchFamily="34" charset="0"/>
              <a:buChar char="•"/>
            </a:pPr>
            <a:r>
              <a:rPr lang="fr-FR" dirty="0" smtClean="0">
                <a:solidFill>
                  <a:srgbClr val="00B050"/>
                </a:solidFill>
              </a:rPr>
              <a:t>3.1</a:t>
            </a:r>
          </a:p>
          <a:p>
            <a:pPr>
              <a:buFont typeface="Arial" pitchFamily="34" charset="0"/>
              <a:buChar char="•"/>
            </a:pPr>
            <a:r>
              <a:rPr lang="fr-FR" dirty="0" smtClean="0">
                <a:solidFill>
                  <a:srgbClr val="00B050"/>
                </a:solidFill>
              </a:rPr>
              <a:t>3.2</a:t>
            </a:r>
          </a:p>
          <a:p>
            <a:pPr>
              <a:buFont typeface="Arial" pitchFamily="34" charset="0"/>
              <a:buChar char="•"/>
            </a:pPr>
            <a:r>
              <a:rPr lang="fr-FR" dirty="0" smtClean="0">
                <a:solidFill>
                  <a:srgbClr val="00B050"/>
                </a:solidFill>
              </a:rPr>
              <a:t>3.3</a:t>
            </a:r>
            <a:endParaRPr lang="fr-FR" dirty="0">
              <a:solidFill>
                <a:srgbClr val="00B050"/>
              </a:solidFill>
            </a:endParaRPr>
          </a:p>
        </p:txBody>
      </p:sp>
      <p:sp>
        <p:nvSpPr>
          <p:cNvPr id="7" name="Rectangle 6"/>
          <p:cNvSpPr/>
          <p:nvPr/>
        </p:nvSpPr>
        <p:spPr>
          <a:xfrm>
            <a:off x="2699792" y="2420888"/>
            <a:ext cx="629816" cy="1200329"/>
          </a:xfrm>
          <a:prstGeom prst="rect">
            <a:avLst/>
          </a:prstGeom>
        </p:spPr>
        <p:txBody>
          <a:bodyPr wrap="square">
            <a:spAutoFit/>
          </a:bodyPr>
          <a:lstStyle/>
          <a:p>
            <a:pPr>
              <a:buFont typeface="Arial" pitchFamily="34" charset="0"/>
              <a:buChar char="•"/>
            </a:pPr>
            <a:r>
              <a:rPr lang="fr-FR" dirty="0" smtClean="0">
                <a:solidFill>
                  <a:srgbClr val="00B050"/>
                </a:solidFill>
              </a:rPr>
              <a:t>4.1</a:t>
            </a:r>
          </a:p>
          <a:p>
            <a:pPr>
              <a:buFont typeface="Arial" pitchFamily="34" charset="0"/>
              <a:buChar char="•"/>
            </a:pPr>
            <a:r>
              <a:rPr lang="fr-FR" dirty="0" smtClean="0">
                <a:solidFill>
                  <a:srgbClr val="00B050"/>
                </a:solidFill>
              </a:rPr>
              <a:t>4.2</a:t>
            </a:r>
          </a:p>
          <a:p>
            <a:pPr>
              <a:buFont typeface="Arial" pitchFamily="34" charset="0"/>
              <a:buChar char="•"/>
            </a:pPr>
            <a:r>
              <a:rPr lang="fr-FR" dirty="0" smtClean="0">
                <a:solidFill>
                  <a:srgbClr val="FF0000"/>
                </a:solidFill>
              </a:rPr>
              <a:t>4.3</a:t>
            </a:r>
          </a:p>
          <a:p>
            <a:pPr>
              <a:buFont typeface="Arial" pitchFamily="34" charset="0"/>
              <a:buChar char="•"/>
            </a:pPr>
            <a:r>
              <a:rPr lang="fr-FR" dirty="0" smtClean="0">
                <a:solidFill>
                  <a:srgbClr val="00B050"/>
                </a:solidFill>
              </a:rPr>
              <a:t>4.5</a:t>
            </a:r>
          </a:p>
        </p:txBody>
      </p:sp>
      <p:sp>
        <p:nvSpPr>
          <p:cNvPr id="8" name="Rectangle 7"/>
          <p:cNvSpPr/>
          <p:nvPr/>
        </p:nvSpPr>
        <p:spPr>
          <a:xfrm>
            <a:off x="3779912" y="2420888"/>
            <a:ext cx="629816" cy="1200329"/>
          </a:xfrm>
          <a:prstGeom prst="rect">
            <a:avLst/>
          </a:prstGeom>
        </p:spPr>
        <p:txBody>
          <a:bodyPr wrap="square">
            <a:spAutoFit/>
          </a:bodyPr>
          <a:lstStyle/>
          <a:p>
            <a:pPr>
              <a:buFont typeface="Arial" pitchFamily="34" charset="0"/>
              <a:buChar char="•"/>
            </a:pPr>
            <a:r>
              <a:rPr lang="fr-FR" dirty="0" smtClean="0">
                <a:solidFill>
                  <a:srgbClr val="FF0000"/>
                </a:solidFill>
              </a:rPr>
              <a:t>5.1</a:t>
            </a:r>
          </a:p>
          <a:p>
            <a:pPr>
              <a:buFont typeface="Arial" pitchFamily="34" charset="0"/>
              <a:buChar char="•"/>
            </a:pPr>
            <a:r>
              <a:rPr lang="fr-FR" dirty="0" smtClean="0">
                <a:solidFill>
                  <a:srgbClr val="00B050"/>
                </a:solidFill>
              </a:rPr>
              <a:t>5.2</a:t>
            </a:r>
          </a:p>
          <a:p>
            <a:pPr>
              <a:buFont typeface="Arial" pitchFamily="34" charset="0"/>
              <a:buChar char="•"/>
            </a:pPr>
            <a:r>
              <a:rPr lang="fr-FR" dirty="0" smtClean="0">
                <a:solidFill>
                  <a:srgbClr val="FF0000"/>
                </a:solidFill>
              </a:rPr>
              <a:t>5.3</a:t>
            </a:r>
          </a:p>
          <a:p>
            <a:pPr>
              <a:buFont typeface="Arial" pitchFamily="34" charset="0"/>
              <a:buChar char="•"/>
            </a:pPr>
            <a:r>
              <a:rPr lang="fr-FR" dirty="0" smtClean="0">
                <a:solidFill>
                  <a:srgbClr val="00B050"/>
                </a:solidFill>
              </a:rPr>
              <a:t>5.4</a:t>
            </a:r>
          </a:p>
        </p:txBody>
      </p:sp>
      <p:sp>
        <p:nvSpPr>
          <p:cNvPr id="9" name="Rectangle 8"/>
          <p:cNvSpPr/>
          <p:nvPr/>
        </p:nvSpPr>
        <p:spPr>
          <a:xfrm>
            <a:off x="4932040" y="2420888"/>
            <a:ext cx="773832" cy="1200329"/>
          </a:xfrm>
          <a:prstGeom prst="rect">
            <a:avLst/>
          </a:prstGeom>
        </p:spPr>
        <p:txBody>
          <a:bodyPr wrap="square">
            <a:spAutoFit/>
          </a:bodyPr>
          <a:lstStyle/>
          <a:p>
            <a:pPr>
              <a:buFont typeface="Arial" pitchFamily="34" charset="0"/>
              <a:buChar char="•"/>
            </a:pPr>
            <a:r>
              <a:rPr lang="fr-FR" dirty="0" smtClean="0">
                <a:solidFill>
                  <a:srgbClr val="00B050"/>
                </a:solidFill>
              </a:rPr>
              <a:t>6.1</a:t>
            </a:r>
          </a:p>
          <a:p>
            <a:pPr>
              <a:buFont typeface="Arial" pitchFamily="34" charset="0"/>
              <a:buChar char="•"/>
            </a:pPr>
            <a:r>
              <a:rPr lang="fr-FR" dirty="0" smtClean="0">
                <a:solidFill>
                  <a:srgbClr val="00B050"/>
                </a:solidFill>
              </a:rPr>
              <a:t>6.2</a:t>
            </a:r>
          </a:p>
          <a:p>
            <a:pPr>
              <a:buFont typeface="Arial" pitchFamily="34" charset="0"/>
              <a:buChar char="•"/>
            </a:pPr>
            <a:r>
              <a:rPr lang="fr-FR" dirty="0" smtClean="0">
                <a:solidFill>
                  <a:srgbClr val="FF0000"/>
                </a:solidFill>
              </a:rPr>
              <a:t>6.3</a:t>
            </a:r>
          </a:p>
          <a:p>
            <a:pPr>
              <a:buFont typeface="Arial" pitchFamily="34" charset="0"/>
              <a:buChar char="•"/>
            </a:pPr>
            <a:r>
              <a:rPr lang="fr-FR" dirty="0" smtClean="0">
                <a:solidFill>
                  <a:srgbClr val="FF0000"/>
                </a:solidFill>
              </a:rPr>
              <a:t>6.4</a:t>
            </a:r>
          </a:p>
        </p:txBody>
      </p:sp>
      <p:sp>
        <p:nvSpPr>
          <p:cNvPr id="10" name="Rectangle 9"/>
          <p:cNvSpPr/>
          <p:nvPr/>
        </p:nvSpPr>
        <p:spPr>
          <a:xfrm>
            <a:off x="6156176" y="2420888"/>
            <a:ext cx="629816" cy="1477328"/>
          </a:xfrm>
          <a:prstGeom prst="rect">
            <a:avLst/>
          </a:prstGeom>
        </p:spPr>
        <p:txBody>
          <a:bodyPr wrap="square">
            <a:spAutoFit/>
          </a:bodyPr>
          <a:lstStyle/>
          <a:p>
            <a:pPr>
              <a:buFont typeface="Arial" pitchFamily="34" charset="0"/>
              <a:buChar char="•"/>
            </a:pPr>
            <a:r>
              <a:rPr lang="fr-FR" dirty="0" smtClean="0">
                <a:solidFill>
                  <a:srgbClr val="FF0000"/>
                </a:solidFill>
              </a:rPr>
              <a:t>7.1</a:t>
            </a:r>
          </a:p>
          <a:p>
            <a:pPr>
              <a:buFont typeface="Arial" pitchFamily="34" charset="0"/>
              <a:buChar char="•"/>
            </a:pPr>
            <a:r>
              <a:rPr lang="fr-FR" dirty="0" smtClean="0"/>
              <a:t>7.2</a:t>
            </a:r>
          </a:p>
          <a:p>
            <a:pPr>
              <a:buFont typeface="Arial" pitchFamily="34" charset="0"/>
              <a:buChar char="•"/>
            </a:pPr>
            <a:r>
              <a:rPr lang="fr-FR" dirty="0" smtClean="0"/>
              <a:t>7.3</a:t>
            </a:r>
            <a:endParaRPr lang="fr-FR" dirty="0"/>
          </a:p>
          <a:p>
            <a:pPr>
              <a:buFont typeface="Arial" pitchFamily="34" charset="0"/>
              <a:buChar char="•"/>
            </a:pPr>
            <a:r>
              <a:rPr lang="fr-FR" dirty="0" smtClean="0">
                <a:solidFill>
                  <a:srgbClr val="FF0000"/>
                </a:solidFill>
              </a:rPr>
              <a:t>7.4</a:t>
            </a:r>
          </a:p>
          <a:p>
            <a:pPr>
              <a:buFont typeface="Arial" pitchFamily="34" charset="0"/>
              <a:buChar char="•"/>
            </a:pPr>
            <a:r>
              <a:rPr lang="fr-FR" dirty="0" smtClean="0">
                <a:solidFill>
                  <a:srgbClr val="FF0000"/>
                </a:solidFill>
              </a:rPr>
              <a:t>7.5</a:t>
            </a:r>
            <a:endParaRPr lang="fr-FR" dirty="0">
              <a:solidFill>
                <a:srgbClr val="FF0000"/>
              </a:solidFill>
            </a:endParaRPr>
          </a:p>
        </p:txBody>
      </p:sp>
      <p:sp>
        <p:nvSpPr>
          <p:cNvPr id="11" name="Rectangle 10"/>
          <p:cNvSpPr/>
          <p:nvPr/>
        </p:nvSpPr>
        <p:spPr>
          <a:xfrm>
            <a:off x="8244408" y="2420888"/>
            <a:ext cx="701824" cy="1477328"/>
          </a:xfrm>
          <a:prstGeom prst="rect">
            <a:avLst/>
          </a:prstGeom>
        </p:spPr>
        <p:txBody>
          <a:bodyPr wrap="square">
            <a:spAutoFit/>
          </a:bodyPr>
          <a:lstStyle/>
          <a:p>
            <a:pPr>
              <a:buFont typeface="Arial" pitchFamily="34" charset="0"/>
              <a:buChar char="•"/>
            </a:pPr>
            <a:r>
              <a:rPr lang="fr-FR" dirty="0" smtClean="0">
                <a:solidFill>
                  <a:srgbClr val="00B050"/>
                </a:solidFill>
              </a:rPr>
              <a:t>9.1</a:t>
            </a:r>
          </a:p>
          <a:p>
            <a:pPr>
              <a:buFont typeface="Arial" pitchFamily="34" charset="0"/>
              <a:buChar char="•"/>
            </a:pPr>
            <a:r>
              <a:rPr lang="fr-FR" dirty="0" smtClean="0">
                <a:solidFill>
                  <a:srgbClr val="FF0000"/>
                </a:solidFill>
              </a:rPr>
              <a:t>9.2</a:t>
            </a:r>
          </a:p>
          <a:p>
            <a:pPr>
              <a:buFont typeface="Arial" pitchFamily="34" charset="0"/>
              <a:buChar char="•"/>
            </a:pPr>
            <a:r>
              <a:rPr lang="fr-FR" dirty="0" smtClean="0">
                <a:solidFill>
                  <a:srgbClr val="FF0000"/>
                </a:solidFill>
              </a:rPr>
              <a:t>9.3</a:t>
            </a:r>
          </a:p>
          <a:p>
            <a:pPr>
              <a:buFont typeface="Arial" pitchFamily="34" charset="0"/>
              <a:buChar char="•"/>
            </a:pPr>
            <a:r>
              <a:rPr lang="fr-FR" dirty="0" smtClean="0">
                <a:solidFill>
                  <a:srgbClr val="00B050"/>
                </a:solidFill>
              </a:rPr>
              <a:t>9.4</a:t>
            </a:r>
          </a:p>
          <a:p>
            <a:pPr>
              <a:buFont typeface="Arial" pitchFamily="34" charset="0"/>
              <a:buChar char="•"/>
            </a:pPr>
            <a:r>
              <a:rPr lang="fr-FR" dirty="0" smtClean="0">
                <a:solidFill>
                  <a:srgbClr val="FF0000"/>
                </a:solidFill>
              </a:rPr>
              <a:t>9.5</a:t>
            </a:r>
            <a:endParaRPr lang="fr-FR" dirty="0">
              <a:solidFill>
                <a:srgbClr val="FF0000"/>
              </a:solidFill>
            </a:endParaRPr>
          </a:p>
        </p:txBody>
      </p:sp>
      <p:sp>
        <p:nvSpPr>
          <p:cNvPr id="12" name="ZoneTexte 11"/>
          <p:cNvSpPr txBox="1"/>
          <p:nvPr/>
        </p:nvSpPr>
        <p:spPr>
          <a:xfrm>
            <a:off x="2699792" y="4005064"/>
            <a:ext cx="678391" cy="230832"/>
          </a:xfrm>
          <a:prstGeom prst="rect">
            <a:avLst/>
          </a:prstGeom>
          <a:noFill/>
        </p:spPr>
        <p:txBody>
          <a:bodyPr wrap="none" rtlCol="0">
            <a:spAutoFit/>
          </a:bodyPr>
          <a:lstStyle/>
          <a:p>
            <a:r>
              <a:rPr lang="fr-FR" sz="900" b="1" dirty="0" err="1" smtClean="0">
                <a:latin typeface="Arial" pitchFamily="34" charset="0"/>
                <a:cs typeface="Arial" pitchFamily="34" charset="0"/>
              </a:rPr>
              <a:t>Robotics</a:t>
            </a:r>
            <a:endParaRPr lang="fr-FR" sz="900" b="1" dirty="0">
              <a:latin typeface="Arial" pitchFamily="34" charset="0"/>
              <a:cs typeface="Arial" pitchFamily="34" charset="0"/>
            </a:endParaRPr>
          </a:p>
        </p:txBody>
      </p:sp>
      <p:sp>
        <p:nvSpPr>
          <p:cNvPr id="13" name="ZoneTexte 12"/>
          <p:cNvSpPr txBox="1"/>
          <p:nvPr/>
        </p:nvSpPr>
        <p:spPr>
          <a:xfrm>
            <a:off x="3491880" y="4437112"/>
            <a:ext cx="1656184" cy="646331"/>
          </a:xfrm>
          <a:prstGeom prst="rect">
            <a:avLst/>
          </a:prstGeom>
          <a:noFill/>
        </p:spPr>
        <p:txBody>
          <a:bodyPr wrap="square" rtlCol="0">
            <a:spAutoFit/>
          </a:bodyPr>
          <a:lstStyle/>
          <a:p>
            <a:pPr>
              <a:buFont typeface="Arial" pitchFamily="34" charset="0"/>
              <a:buChar char="•"/>
            </a:pPr>
            <a:r>
              <a:rPr lang="fr-FR" sz="900" b="1" dirty="0" smtClean="0">
                <a:latin typeface="Arial" pitchFamily="34" charset="0"/>
                <a:cs typeface="Arial" pitchFamily="34" charset="0"/>
              </a:rPr>
              <a:t> </a:t>
            </a:r>
            <a:r>
              <a:rPr lang="fr-FR" sz="900" b="1" dirty="0" err="1" smtClean="0">
                <a:latin typeface="Arial" pitchFamily="34" charset="0"/>
                <a:cs typeface="Arial" pitchFamily="34" charset="0"/>
              </a:rPr>
              <a:t>Manufacturing</a:t>
            </a:r>
            <a:r>
              <a:rPr lang="fr-FR" sz="900" b="1" dirty="0" smtClean="0">
                <a:latin typeface="Arial" pitchFamily="34" charset="0"/>
                <a:cs typeface="Arial" pitchFamily="34" charset="0"/>
              </a:rPr>
              <a:t> Plant Control</a:t>
            </a:r>
          </a:p>
          <a:p>
            <a:pPr>
              <a:buFont typeface="Arial" pitchFamily="34" charset="0"/>
              <a:buChar char="•"/>
            </a:pPr>
            <a:r>
              <a:rPr lang="fr-FR" sz="900" b="1" dirty="0" smtClean="0">
                <a:latin typeface="Arial" pitchFamily="34" charset="0"/>
                <a:cs typeface="Arial" pitchFamily="34" charset="0"/>
              </a:rPr>
              <a:t> Entreprise </a:t>
            </a:r>
            <a:r>
              <a:rPr lang="fr-FR" sz="900" b="1" dirty="0" err="1" smtClean="0">
                <a:latin typeface="Arial" pitchFamily="34" charset="0"/>
                <a:cs typeface="Arial" pitchFamily="34" charset="0"/>
              </a:rPr>
              <a:t>integration</a:t>
            </a:r>
            <a:r>
              <a:rPr lang="fr-FR" sz="900" b="1" dirty="0" smtClean="0">
                <a:latin typeface="Arial" pitchFamily="34" charset="0"/>
                <a:cs typeface="Arial" pitchFamily="34" charset="0"/>
              </a:rPr>
              <a:t> and </a:t>
            </a:r>
            <a:r>
              <a:rPr lang="fr-FR" sz="900" b="1" dirty="0" err="1" smtClean="0">
                <a:latin typeface="Arial" pitchFamily="34" charset="0"/>
                <a:cs typeface="Arial" pitchFamily="34" charset="0"/>
              </a:rPr>
              <a:t>manufacturing</a:t>
            </a:r>
            <a:endParaRPr lang="fr-FR" sz="900" b="1" dirty="0">
              <a:latin typeface="Arial" pitchFamily="34" charset="0"/>
              <a:cs typeface="Arial" pitchFamily="34" charset="0"/>
            </a:endParaRPr>
          </a:p>
        </p:txBody>
      </p:sp>
      <p:sp>
        <p:nvSpPr>
          <p:cNvPr id="14" name="ZoneTexte 13"/>
          <p:cNvSpPr txBox="1"/>
          <p:nvPr/>
        </p:nvSpPr>
        <p:spPr>
          <a:xfrm>
            <a:off x="4788024" y="3933056"/>
            <a:ext cx="1656184" cy="507831"/>
          </a:xfrm>
          <a:prstGeom prst="rect">
            <a:avLst/>
          </a:prstGeom>
          <a:noFill/>
        </p:spPr>
        <p:txBody>
          <a:bodyPr wrap="square" rtlCol="0">
            <a:spAutoFit/>
          </a:bodyPr>
          <a:lstStyle/>
          <a:p>
            <a:pPr>
              <a:buFont typeface="Arial" pitchFamily="34" charset="0"/>
              <a:buChar char="•"/>
            </a:pPr>
            <a:r>
              <a:rPr lang="fr-FR" sz="900" b="1" dirty="0" smtClean="0">
                <a:latin typeface="Arial" pitchFamily="34" charset="0"/>
                <a:cs typeface="Arial" pitchFamily="34" charset="0"/>
              </a:rPr>
              <a:t> Power and </a:t>
            </a:r>
            <a:r>
              <a:rPr lang="fr-FR" sz="900" b="1" dirty="0" err="1" smtClean="0">
                <a:latin typeface="Arial" pitchFamily="34" charset="0"/>
                <a:cs typeface="Arial" pitchFamily="34" charset="0"/>
              </a:rPr>
              <a:t>energy</a:t>
            </a:r>
            <a:r>
              <a:rPr lang="fr-FR" sz="900" b="1" dirty="0" smtClean="0">
                <a:latin typeface="Arial" pitchFamily="34" charset="0"/>
                <a:cs typeface="Arial" pitchFamily="34" charset="0"/>
              </a:rPr>
              <a:t> </a:t>
            </a:r>
            <a:r>
              <a:rPr lang="fr-FR" sz="900" b="1" dirty="0" err="1" smtClean="0">
                <a:latin typeface="Arial" pitchFamily="34" charset="0"/>
                <a:cs typeface="Arial" pitchFamily="34" charset="0"/>
              </a:rPr>
              <a:t>systems</a:t>
            </a:r>
            <a:endParaRPr lang="fr-FR" sz="900" b="1" dirty="0" smtClean="0">
              <a:latin typeface="Arial" pitchFamily="34" charset="0"/>
              <a:cs typeface="Arial" pitchFamily="34" charset="0"/>
            </a:endParaRPr>
          </a:p>
          <a:p>
            <a:pPr>
              <a:buFont typeface="Arial" pitchFamily="34" charset="0"/>
              <a:buChar char="•"/>
            </a:pPr>
            <a:r>
              <a:rPr lang="fr-FR" sz="900" b="1" dirty="0">
                <a:latin typeface="Arial" pitchFamily="34" charset="0"/>
                <a:cs typeface="Arial" pitchFamily="34" charset="0"/>
              </a:rPr>
              <a:t> </a:t>
            </a:r>
            <a:r>
              <a:rPr lang="fr-FR" sz="900" b="1" dirty="0" smtClean="0">
                <a:latin typeface="Arial" pitchFamily="34" charset="0"/>
                <a:cs typeface="Arial" pitchFamily="34" charset="0"/>
              </a:rPr>
              <a:t>SAFE PROCESS</a:t>
            </a:r>
            <a:endParaRPr lang="fr-FR" sz="900" b="1" dirty="0">
              <a:latin typeface="Arial" pitchFamily="34" charset="0"/>
              <a:cs typeface="Arial" pitchFamily="34" charset="0"/>
            </a:endParaRPr>
          </a:p>
        </p:txBody>
      </p:sp>
      <p:sp>
        <p:nvSpPr>
          <p:cNvPr id="15" name="ZoneTexte 14"/>
          <p:cNvSpPr txBox="1"/>
          <p:nvPr/>
        </p:nvSpPr>
        <p:spPr>
          <a:xfrm>
            <a:off x="6012160" y="4293096"/>
            <a:ext cx="1656184" cy="646331"/>
          </a:xfrm>
          <a:prstGeom prst="rect">
            <a:avLst/>
          </a:prstGeom>
          <a:noFill/>
        </p:spPr>
        <p:txBody>
          <a:bodyPr wrap="square" rtlCol="0">
            <a:spAutoFit/>
          </a:bodyPr>
          <a:lstStyle/>
          <a:p>
            <a:pPr>
              <a:buFont typeface="Arial" pitchFamily="34" charset="0"/>
              <a:buChar char="•"/>
            </a:pPr>
            <a:r>
              <a:rPr lang="fr-FR" sz="900" b="1" dirty="0" smtClean="0">
                <a:latin typeface="Arial" pitchFamily="34" charset="0"/>
                <a:cs typeface="Arial" pitchFamily="34" charset="0"/>
              </a:rPr>
              <a:t> </a:t>
            </a:r>
            <a:r>
              <a:rPr lang="fr-FR" sz="900" b="1" dirty="0" err="1" smtClean="0">
                <a:latin typeface="Arial" pitchFamily="34" charset="0"/>
                <a:cs typeface="Arial" pitchFamily="34" charset="0"/>
              </a:rPr>
              <a:t>Automotive</a:t>
            </a:r>
            <a:r>
              <a:rPr lang="fr-FR" sz="900" b="1" dirty="0" smtClean="0">
                <a:latin typeface="Arial" pitchFamily="34" charset="0"/>
                <a:cs typeface="Arial" pitchFamily="34" charset="0"/>
              </a:rPr>
              <a:t> Control</a:t>
            </a:r>
          </a:p>
          <a:p>
            <a:pPr>
              <a:buFont typeface="Arial" pitchFamily="34" charset="0"/>
              <a:buChar char="•"/>
            </a:pPr>
            <a:r>
              <a:rPr lang="fr-FR" sz="900" b="1" dirty="0" smtClean="0">
                <a:latin typeface="Arial" pitchFamily="34" charset="0"/>
                <a:cs typeface="Arial" pitchFamily="34" charset="0"/>
              </a:rPr>
              <a:t> Transportation </a:t>
            </a:r>
            <a:r>
              <a:rPr lang="fr-FR" sz="900" b="1" dirty="0" err="1" smtClean="0">
                <a:latin typeface="Arial" pitchFamily="34" charset="0"/>
                <a:cs typeface="Arial" pitchFamily="34" charset="0"/>
              </a:rPr>
              <a:t>systems</a:t>
            </a:r>
            <a:endParaRPr lang="fr-FR" sz="900" b="1" dirty="0" smtClean="0">
              <a:latin typeface="Arial" pitchFamily="34" charset="0"/>
              <a:cs typeface="Arial" pitchFamily="34" charset="0"/>
            </a:endParaRPr>
          </a:p>
          <a:p>
            <a:pPr>
              <a:buFont typeface="Arial" pitchFamily="34" charset="0"/>
              <a:buChar char="•"/>
            </a:pPr>
            <a:r>
              <a:rPr lang="fr-FR" sz="900" b="1" dirty="0" smtClean="0">
                <a:latin typeface="Arial" pitchFamily="34" charset="0"/>
                <a:cs typeface="Arial" pitchFamily="34" charset="0"/>
              </a:rPr>
              <a:t> Intelligent </a:t>
            </a:r>
            <a:r>
              <a:rPr lang="fr-FR" sz="900" b="1" dirty="0" err="1" smtClean="0">
                <a:latin typeface="Arial" pitchFamily="34" charset="0"/>
                <a:cs typeface="Arial" pitchFamily="34" charset="0"/>
              </a:rPr>
              <a:t>Autonomous</a:t>
            </a:r>
            <a:r>
              <a:rPr lang="fr-FR" sz="900" b="1" dirty="0" smtClean="0">
                <a:latin typeface="Arial" pitchFamily="34" charset="0"/>
                <a:cs typeface="Arial" pitchFamily="34" charset="0"/>
              </a:rPr>
              <a:t> </a:t>
            </a:r>
            <a:r>
              <a:rPr lang="fr-FR" sz="900" b="1" dirty="0" err="1" smtClean="0">
                <a:latin typeface="Arial" pitchFamily="34" charset="0"/>
                <a:cs typeface="Arial" pitchFamily="34" charset="0"/>
              </a:rPr>
              <a:t>vehicles</a:t>
            </a:r>
            <a:endParaRPr lang="fr-FR" sz="900" b="1" dirty="0">
              <a:latin typeface="Arial" pitchFamily="34" charset="0"/>
              <a:cs typeface="Arial" pitchFamily="34" charset="0"/>
            </a:endParaRPr>
          </a:p>
        </p:txBody>
      </p:sp>
      <p:sp>
        <p:nvSpPr>
          <p:cNvPr id="16" name="Rectangle 15"/>
          <p:cNvSpPr/>
          <p:nvPr/>
        </p:nvSpPr>
        <p:spPr>
          <a:xfrm>
            <a:off x="7236296" y="2420888"/>
            <a:ext cx="629816" cy="1200329"/>
          </a:xfrm>
          <a:prstGeom prst="rect">
            <a:avLst/>
          </a:prstGeom>
        </p:spPr>
        <p:txBody>
          <a:bodyPr wrap="square">
            <a:spAutoFit/>
          </a:bodyPr>
          <a:lstStyle/>
          <a:p>
            <a:pPr>
              <a:buFont typeface="Arial" pitchFamily="34" charset="0"/>
              <a:buChar char="•"/>
            </a:pPr>
            <a:r>
              <a:rPr lang="fr-FR" dirty="0" smtClean="0">
                <a:solidFill>
                  <a:srgbClr val="FF0000"/>
                </a:solidFill>
              </a:rPr>
              <a:t>8.1</a:t>
            </a:r>
          </a:p>
          <a:p>
            <a:pPr>
              <a:buFont typeface="Arial" pitchFamily="34" charset="0"/>
              <a:buChar char="•"/>
            </a:pPr>
            <a:r>
              <a:rPr lang="fr-FR" dirty="0" smtClean="0">
                <a:solidFill>
                  <a:srgbClr val="FF0000"/>
                </a:solidFill>
              </a:rPr>
              <a:t>8.2</a:t>
            </a:r>
          </a:p>
          <a:p>
            <a:pPr>
              <a:buFont typeface="Arial" pitchFamily="34" charset="0"/>
              <a:buChar char="•"/>
            </a:pPr>
            <a:r>
              <a:rPr lang="fr-FR" dirty="0" smtClean="0">
                <a:solidFill>
                  <a:srgbClr val="FF0000"/>
                </a:solidFill>
              </a:rPr>
              <a:t>8.3</a:t>
            </a:r>
            <a:endParaRPr lang="fr-FR" dirty="0">
              <a:solidFill>
                <a:srgbClr val="FF0000"/>
              </a:solidFill>
            </a:endParaRPr>
          </a:p>
          <a:p>
            <a:pPr>
              <a:buFont typeface="Arial" pitchFamily="34" charset="0"/>
              <a:buChar char="•"/>
            </a:pPr>
            <a:r>
              <a:rPr lang="fr-FR" dirty="0" smtClean="0">
                <a:solidFill>
                  <a:srgbClr val="FF0000"/>
                </a:solidFill>
              </a:rPr>
              <a:t>8.4</a:t>
            </a:r>
          </a:p>
        </p:txBody>
      </p:sp>
      <p:sp>
        <p:nvSpPr>
          <p:cNvPr id="17" name="ZoneTexte 16"/>
          <p:cNvSpPr txBox="1"/>
          <p:nvPr/>
        </p:nvSpPr>
        <p:spPr>
          <a:xfrm>
            <a:off x="6948264" y="5157192"/>
            <a:ext cx="1656184" cy="369332"/>
          </a:xfrm>
          <a:prstGeom prst="rect">
            <a:avLst/>
          </a:prstGeom>
          <a:noFill/>
        </p:spPr>
        <p:txBody>
          <a:bodyPr wrap="square" rtlCol="0">
            <a:spAutoFit/>
          </a:bodyPr>
          <a:lstStyle/>
          <a:p>
            <a:pPr>
              <a:buFont typeface="Arial" pitchFamily="34" charset="0"/>
              <a:buChar char="•"/>
            </a:pPr>
            <a:r>
              <a:rPr lang="fr-FR" sz="900" b="1" dirty="0" smtClean="0">
                <a:latin typeface="Arial" pitchFamily="34" charset="0"/>
                <a:cs typeface="Arial" pitchFamily="34" charset="0"/>
              </a:rPr>
              <a:t> Bio and </a:t>
            </a:r>
            <a:r>
              <a:rPr lang="fr-FR" sz="900" b="1" dirty="0" err="1" smtClean="0">
                <a:latin typeface="Arial" pitchFamily="34" charset="0"/>
                <a:cs typeface="Arial" pitchFamily="34" charset="0"/>
              </a:rPr>
              <a:t>ecological</a:t>
            </a:r>
            <a:r>
              <a:rPr lang="fr-FR" sz="900" b="1" dirty="0" smtClean="0">
                <a:latin typeface="Arial" pitchFamily="34" charset="0"/>
                <a:cs typeface="Arial" pitchFamily="34" charset="0"/>
              </a:rPr>
              <a:t> </a:t>
            </a:r>
            <a:r>
              <a:rPr lang="fr-FR" sz="900" b="1" dirty="0" err="1" smtClean="0">
                <a:latin typeface="Arial" pitchFamily="34" charset="0"/>
                <a:cs typeface="Arial" pitchFamily="34" charset="0"/>
              </a:rPr>
              <a:t>systems</a:t>
            </a:r>
            <a:endParaRPr lang="fr-FR" sz="900" b="1" dirty="0">
              <a:latin typeface="Arial" pitchFamily="34" charset="0"/>
              <a:cs typeface="Arial" pitchFamily="34" charset="0"/>
            </a:endParaRPr>
          </a:p>
        </p:txBody>
      </p:sp>
      <p:sp>
        <p:nvSpPr>
          <p:cNvPr id="18" name="Rectangle 17"/>
          <p:cNvSpPr/>
          <p:nvPr/>
        </p:nvSpPr>
        <p:spPr>
          <a:xfrm>
            <a:off x="5724128" y="5733256"/>
            <a:ext cx="3191899" cy="784830"/>
          </a:xfrm>
          <a:prstGeom prst="rect">
            <a:avLst/>
          </a:prstGeom>
        </p:spPr>
        <p:txBody>
          <a:bodyPr wrap="none">
            <a:spAutoFit/>
          </a:bodyPr>
          <a:lstStyle/>
          <a:p>
            <a:r>
              <a:rPr lang="en-US" sz="900" b="1" dirty="0" smtClean="0">
                <a:latin typeface="Arial" pitchFamily="34" charset="0"/>
                <a:cs typeface="Arial" pitchFamily="34" charset="0"/>
              </a:rPr>
              <a:t>Social </a:t>
            </a:r>
            <a:r>
              <a:rPr lang="en-US" sz="900" b="1" dirty="0">
                <a:latin typeface="Arial" pitchFamily="34" charset="0"/>
                <a:cs typeface="Arial" pitchFamily="34" charset="0"/>
              </a:rPr>
              <a:t>Impact of Automation</a:t>
            </a:r>
          </a:p>
          <a:p>
            <a:r>
              <a:rPr lang="fr-FR" sz="900" b="1" dirty="0">
                <a:latin typeface="Arial" pitchFamily="34" charset="0"/>
                <a:cs typeface="Arial" pitchFamily="34" charset="0"/>
              </a:rPr>
              <a:t> Control for Smart </a:t>
            </a:r>
            <a:r>
              <a:rPr lang="fr-FR" sz="900" b="1" dirty="0" err="1" smtClean="0">
                <a:latin typeface="Arial" pitchFamily="34" charset="0"/>
                <a:cs typeface="Arial" pitchFamily="34" charset="0"/>
              </a:rPr>
              <a:t>Cities</a:t>
            </a:r>
            <a:endParaRPr lang="fr-FR" sz="900" b="1" dirty="0" smtClean="0">
              <a:latin typeface="Arial" pitchFamily="34" charset="0"/>
              <a:cs typeface="Arial" pitchFamily="34" charset="0"/>
            </a:endParaRPr>
          </a:p>
          <a:p>
            <a:r>
              <a:rPr lang="en-US" sz="900" b="1" dirty="0" smtClean="0">
                <a:latin typeface="Arial" pitchFamily="34" charset="0"/>
                <a:cs typeface="Arial" pitchFamily="34" charset="0"/>
              </a:rPr>
              <a:t>Technology</a:t>
            </a:r>
            <a:r>
              <a:rPr lang="en-US" sz="900" b="1" dirty="0">
                <a:latin typeface="Arial" pitchFamily="34" charset="0"/>
                <a:cs typeface="Arial" pitchFamily="34" charset="0"/>
              </a:rPr>
              <a:t>, Culture and International Stability (TECIS)</a:t>
            </a:r>
          </a:p>
          <a:p>
            <a:endParaRPr lang="fr-FR" b="1" dirty="0"/>
          </a:p>
        </p:txBody>
      </p:sp>
      <p:cxnSp>
        <p:nvCxnSpPr>
          <p:cNvPr id="20" name="Connecteur droit avec flèche 19"/>
          <p:cNvCxnSpPr>
            <a:stCxn id="7" idx="2"/>
            <a:endCxn id="12" idx="0"/>
          </p:cNvCxnSpPr>
          <p:nvPr/>
        </p:nvCxnSpPr>
        <p:spPr>
          <a:xfrm>
            <a:off x="3014700" y="3621217"/>
            <a:ext cx="24288" cy="3838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flipH="1">
            <a:off x="3995936" y="3573016"/>
            <a:ext cx="119728"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Connecteur droit avec flèche 22"/>
          <p:cNvCxnSpPr/>
          <p:nvPr/>
        </p:nvCxnSpPr>
        <p:spPr>
          <a:xfrm flipH="1">
            <a:off x="5292080" y="3573016"/>
            <a:ext cx="47720" cy="3838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p:nvPr/>
        </p:nvCxnSpPr>
        <p:spPr>
          <a:xfrm flipH="1">
            <a:off x="6444208" y="3861048"/>
            <a:ext cx="47720" cy="3838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a:off x="7572048" y="3717032"/>
            <a:ext cx="24288" cy="13681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ZoneTexte 26"/>
          <p:cNvSpPr txBox="1"/>
          <p:nvPr/>
        </p:nvSpPr>
        <p:spPr>
          <a:xfrm>
            <a:off x="467544" y="5085184"/>
            <a:ext cx="3747116" cy="646331"/>
          </a:xfrm>
          <a:prstGeom prst="rect">
            <a:avLst/>
          </a:prstGeom>
          <a:noFill/>
        </p:spPr>
        <p:txBody>
          <a:bodyPr wrap="none" rtlCol="0">
            <a:spAutoFit/>
          </a:bodyPr>
          <a:lstStyle/>
          <a:p>
            <a:r>
              <a:rPr lang="fr-FR" dirty="0" smtClean="0"/>
              <a:t>52% of the all </a:t>
            </a:r>
            <a:r>
              <a:rPr lang="fr-FR" dirty="0" err="1" smtClean="0"/>
              <a:t>TCs</a:t>
            </a:r>
            <a:endParaRPr lang="fr-FR" dirty="0" smtClean="0"/>
          </a:p>
          <a:p>
            <a:r>
              <a:rPr lang="fr-FR" dirty="0" smtClean="0">
                <a:solidFill>
                  <a:srgbClr val="FF0000"/>
                </a:solidFill>
              </a:rPr>
              <a:t>48% </a:t>
            </a:r>
            <a:r>
              <a:rPr lang="fr-FR" dirty="0" err="1" smtClean="0">
                <a:solidFill>
                  <a:srgbClr val="FF0000"/>
                </a:solidFill>
              </a:rPr>
              <a:t>without</a:t>
            </a:r>
            <a:r>
              <a:rPr lang="fr-FR" dirty="0" smtClean="0">
                <a:solidFill>
                  <a:srgbClr val="FF0000"/>
                </a:solidFill>
              </a:rPr>
              <a:t> </a:t>
            </a:r>
            <a:r>
              <a:rPr lang="fr-FR" dirty="0" err="1" smtClean="0">
                <a:solidFill>
                  <a:srgbClr val="FF0000"/>
                </a:solidFill>
              </a:rPr>
              <a:t>Theortical</a:t>
            </a:r>
            <a:r>
              <a:rPr lang="fr-FR" dirty="0" smtClean="0">
                <a:solidFill>
                  <a:srgbClr val="FF0000"/>
                </a:solidFill>
              </a:rPr>
              <a:t> </a:t>
            </a:r>
            <a:r>
              <a:rPr lang="fr-FR" dirty="0" err="1" smtClean="0">
                <a:solidFill>
                  <a:srgbClr val="FF0000"/>
                </a:solidFill>
              </a:rPr>
              <a:t>Tcs</a:t>
            </a:r>
            <a:r>
              <a:rPr lang="fr-FR" dirty="0" smtClean="0">
                <a:solidFill>
                  <a:srgbClr val="FF0000"/>
                </a:solidFill>
              </a:rPr>
              <a:t> (1.X &amp; 2.X)</a:t>
            </a:r>
            <a:endParaRPr lang="fr-FR" dirty="0">
              <a:solidFill>
                <a:srgbClr val="FF0000"/>
              </a:solidFill>
            </a:endParaRPr>
          </a:p>
        </p:txBody>
      </p:sp>
      <p:cxnSp>
        <p:nvCxnSpPr>
          <p:cNvPr id="31" name="Connecteur droit avec flèche 30"/>
          <p:cNvCxnSpPr/>
          <p:nvPr/>
        </p:nvCxnSpPr>
        <p:spPr>
          <a:xfrm flipH="1">
            <a:off x="8172400" y="3933056"/>
            <a:ext cx="432048" cy="1800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Next</a:t>
            </a:r>
            <a:r>
              <a:rPr lang="fr-FR" dirty="0" smtClean="0"/>
              <a:t> </a:t>
            </a:r>
            <a:r>
              <a:rPr lang="fr-FR" dirty="0" err="1" smtClean="0"/>
              <a:t>Steps</a:t>
            </a:r>
            <a:endParaRPr lang="fr-FR" dirty="0"/>
          </a:p>
        </p:txBody>
      </p:sp>
      <p:sp>
        <p:nvSpPr>
          <p:cNvPr id="3" name="Espace réservé du contenu 2"/>
          <p:cNvSpPr>
            <a:spLocks noGrp="1"/>
          </p:cNvSpPr>
          <p:nvPr>
            <p:ph sz="quarter" idx="1"/>
          </p:nvPr>
        </p:nvSpPr>
        <p:spPr/>
        <p:txBody>
          <a:bodyPr/>
          <a:lstStyle/>
          <a:p>
            <a:r>
              <a:rPr lang="en-US" dirty="0" smtClean="0"/>
              <a:t>In Dec 2015 Contact missing TCs from CC3 to CC9 with the help of IFAC Secretariat</a:t>
            </a:r>
          </a:p>
          <a:p>
            <a:r>
              <a:rPr lang="en-US" dirty="0" smtClean="0"/>
              <a:t>Begin the analysis of available results</a:t>
            </a:r>
          </a:p>
          <a:p>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1322</TotalTime>
  <Words>2800</Words>
  <Application>Microsoft Office PowerPoint</Application>
  <PresentationFormat>On-screen Show (4:3)</PresentationFormat>
  <Paragraphs>471</Paragraphs>
  <Slides>42</Slides>
  <Notes>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IFAC Pilot Industry Committee</vt:lpstr>
      <vt:lpstr>Committee objectives</vt:lpstr>
      <vt:lpstr>Slide 3</vt:lpstr>
      <vt:lpstr>Agenda for this meeting</vt:lpstr>
      <vt:lpstr>Workstream A:  Benchmarking industry participation in IFAC  Serge Boverie, chair</vt:lpstr>
      <vt:lpstr>Milestones</vt:lpstr>
      <vt:lpstr>Survey form on excel </vt:lpstr>
      <vt:lpstr>Status by end November 2015</vt:lpstr>
      <vt:lpstr>Next Steps</vt:lpstr>
      <vt:lpstr>Workstream B: Industry engagement models in different geographies and sectors   Kazuya Asano, chair</vt:lpstr>
      <vt:lpstr>Workstream B</vt:lpstr>
      <vt:lpstr>Survey - First round discussion  </vt:lpstr>
      <vt:lpstr>Results (to be organized)  </vt:lpstr>
      <vt:lpstr>Second round discussion  </vt:lpstr>
      <vt:lpstr>Workstream C: “Voice of industry”</vt:lpstr>
      <vt:lpstr>Objective Workstream C</vt:lpstr>
      <vt:lpstr>Relevant quotes from earlier survey -1-</vt:lpstr>
      <vt:lpstr>Relevant quotes from earlier survey -2-</vt:lpstr>
      <vt:lpstr>Focus Question 1:  What issues do we see from an industry viewpoint in leveraging IFAC activities?   </vt:lpstr>
      <vt:lpstr>Focus Question 2:  What issues do we see from an industry viewpoint in leveraging academic research?</vt:lpstr>
      <vt:lpstr>Thoughts from one (academic) Workstream member</vt:lpstr>
      <vt:lpstr>Workstream D: Enhancing Industry Participation in IFAC</vt:lpstr>
      <vt:lpstr>Workstream scope</vt:lpstr>
      <vt:lpstr>Initial questions</vt:lpstr>
      <vt:lpstr>Q1 Key points “What is your view about the most appropriate type of event for industry people to attend?”</vt:lpstr>
      <vt:lpstr>Q2 Key points “Does your organisation support publishing in journals, via conferences, or both? Is PapersOnLine useful?”</vt:lpstr>
      <vt:lpstr>Q3 Key points Is there anything that can be done to provide enhanced industry interest in the IFAC journals, e.g. new titles, methods of working, etc?</vt:lpstr>
      <vt:lpstr>Q4 Key points What other mechanisms may create enhanced industrial engagement with IFAC?</vt:lpstr>
      <vt:lpstr>Preliminary conclusion</vt:lpstr>
      <vt:lpstr>Workstream E: IFAC Constitution amendment for the Industry Committee   Tariq Samad, chair  Thanks in particular to the following for thoughtful comments: S. Boverie, R. Goodall, T. Jones, S. Mastellone</vt:lpstr>
      <vt:lpstr>Workstream 5 – key questions</vt:lpstr>
      <vt:lpstr>Reporting level (to Board or Council)</vt:lpstr>
      <vt:lpstr>Reporting to the Council . . .</vt:lpstr>
      <vt:lpstr>An interesting minority view . . .</vt:lpstr>
      <vt:lpstr>Objectives and Metrics</vt:lpstr>
      <vt:lpstr>Committee/Board Composition and Chair</vt:lpstr>
      <vt:lpstr>Workstream E – Next Steps</vt:lpstr>
      <vt:lpstr>Agenda for this meeting</vt:lpstr>
      <vt:lpstr>Now playing on our LinkedIn channel . . .</vt:lpstr>
      <vt:lpstr>Industry Committee website</vt:lpstr>
      <vt:lpstr>Timeline of Committee Activities</vt:lpstr>
      <vt:lpstr>Slide 42</vt:lpstr>
    </vt:vector>
  </TitlesOfParts>
  <Company>Honeywell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E701357</dc:creator>
  <cp:lastModifiedBy>E701357</cp:lastModifiedBy>
  <cp:revision>132</cp:revision>
  <dcterms:created xsi:type="dcterms:W3CDTF">2015-06-05T19:09:38Z</dcterms:created>
  <dcterms:modified xsi:type="dcterms:W3CDTF">2015-12-07T14:43:34Z</dcterms:modified>
</cp:coreProperties>
</file>